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2" r:id="rId3"/>
  </p:sldMasterIdLst>
  <p:notesMasterIdLst>
    <p:notesMasterId r:id="rId6"/>
  </p:notesMasterIdLst>
  <p:handoutMasterIdLst>
    <p:handoutMasterId r:id="rId26"/>
  </p:handoutMasterIdLst>
  <p:sldIdLst>
    <p:sldId id="426" r:id="rId4"/>
    <p:sldId id="398" r:id="rId5"/>
    <p:sldId id="569" r:id="rId7"/>
    <p:sldId id="568" r:id="rId8"/>
    <p:sldId id="571" r:id="rId9"/>
    <p:sldId id="570" r:id="rId10"/>
    <p:sldId id="501" r:id="rId11"/>
    <p:sldId id="599" r:id="rId12"/>
    <p:sldId id="575" r:id="rId13"/>
    <p:sldId id="573" r:id="rId14"/>
    <p:sldId id="574" r:id="rId15"/>
    <p:sldId id="600" r:id="rId16"/>
    <p:sldId id="577" r:id="rId17"/>
    <p:sldId id="604" r:id="rId18"/>
    <p:sldId id="581" r:id="rId19"/>
    <p:sldId id="602" r:id="rId20"/>
    <p:sldId id="603" r:id="rId21"/>
    <p:sldId id="582" r:id="rId22"/>
    <p:sldId id="593" r:id="rId23"/>
    <p:sldId id="578" r:id="rId24"/>
    <p:sldId id="594"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589F"/>
    <a:srgbClr val="FFFFFF"/>
    <a:srgbClr val="009E9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8"/>
    <p:restoredTop sz="94654"/>
  </p:normalViewPr>
  <p:slideViewPr>
    <p:cSldViewPr showGuides="1">
      <p:cViewPr varScale="1">
        <p:scale>
          <a:sx n="104" d="100"/>
          <a:sy n="104" d="100"/>
        </p:scale>
        <p:origin x="432" y="192"/>
      </p:cViewPr>
      <p:guideLst>
        <p:guide orient="horz" pos="2205"/>
        <p:guide pos="38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24.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3B1F30-A2C1-478C-9FA2-073D4DC48B7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AEFF8-A9D6-4BDA-A24A-832BDB70C2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4.png"/><Relationship Id="rId6"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pic>
        <p:nvPicPr>
          <p:cNvPr id="3" name="图片 2"/>
          <p:cNvPicPr>
            <a:picLocks noChangeAspect="1"/>
          </p:cNvPicPr>
          <p:nvPr userDrawn="1">
            <p:custDataLst>
              <p:tags r:id="rId6"/>
            </p:custDataLst>
          </p:nvPr>
        </p:nvPicPr>
        <p:blipFill>
          <a:blip r:embed="rId7"/>
          <a:stretch>
            <a:fillRect/>
          </a:stretch>
        </p:blipFill>
        <p:spPr>
          <a:xfrm>
            <a:off x="9912350" y="116840"/>
            <a:ext cx="2114550" cy="561975"/>
          </a:xfrm>
          <a:prstGeom prst="rect">
            <a:avLst/>
          </a:prstGeom>
        </p:spPr>
      </p:pic>
    </p:spTree>
  </p:cSld>
  <p:clrMap bg1="dk1" tx1="lt1" bg2="dk2" tx2="lt2" accent1="accent1" accent2="accent2" accent3="accent3" accent4="accent4" accent5="accent5" accent6="accent6" hlink="hlink" folHlink="folHlink"/>
  <p:sldLayoutIdLst>
    <p:sldLayoutId id="2147483653" r:id="rId1"/>
    <p:sldLayoutId id="2147483654" r:id="rId2"/>
    <p:sldLayoutId id="2147483655"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sp>
        <p:nvSpPr>
          <p:cNvPr id="2" name="终止符 6"/>
          <p:cNvSpPr/>
          <p:nvPr/>
        </p:nvSpPr>
        <p:spPr>
          <a:xfrm>
            <a:off x="7071370" y="4191129"/>
            <a:ext cx="4176464" cy="79208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2498 w 20623"/>
              <a:gd name="connsiteY0-2" fmla="*/ 0 h 21600"/>
              <a:gd name="connsiteX1-3" fmla="*/ 17148 w 20623"/>
              <a:gd name="connsiteY1-4" fmla="*/ 0 h 21600"/>
              <a:gd name="connsiteX2-5" fmla="*/ 20623 w 20623"/>
              <a:gd name="connsiteY2-6" fmla="*/ 10800 h 21600"/>
              <a:gd name="connsiteX3-7" fmla="*/ 17148 w 20623"/>
              <a:gd name="connsiteY3-8" fmla="*/ 21600 h 21600"/>
              <a:gd name="connsiteX4-9" fmla="*/ 2498 w 20623"/>
              <a:gd name="connsiteY4-10" fmla="*/ 21600 h 21600"/>
              <a:gd name="connsiteX5-11" fmla="*/ 0 w 20623"/>
              <a:gd name="connsiteY5-12" fmla="*/ 11308 h 21600"/>
              <a:gd name="connsiteX6-13" fmla="*/ 2498 w 20623"/>
              <a:gd name="connsiteY6-14" fmla="*/ 0 h 21600"/>
              <a:gd name="connsiteX0-15" fmla="*/ 2498 w 19499"/>
              <a:gd name="connsiteY0-16" fmla="*/ 0 h 21600"/>
              <a:gd name="connsiteX1-17" fmla="*/ 17148 w 19499"/>
              <a:gd name="connsiteY1-18" fmla="*/ 0 h 21600"/>
              <a:gd name="connsiteX2-19" fmla="*/ 19499 w 19499"/>
              <a:gd name="connsiteY2-20" fmla="*/ 11054 h 21600"/>
              <a:gd name="connsiteX3-21" fmla="*/ 17148 w 19499"/>
              <a:gd name="connsiteY3-22" fmla="*/ 21600 h 21600"/>
              <a:gd name="connsiteX4-23" fmla="*/ 2498 w 19499"/>
              <a:gd name="connsiteY4-24" fmla="*/ 21600 h 21600"/>
              <a:gd name="connsiteX5-25" fmla="*/ 0 w 19499"/>
              <a:gd name="connsiteY5-26" fmla="*/ 11308 h 21600"/>
              <a:gd name="connsiteX6-27" fmla="*/ 2498 w 19499"/>
              <a:gd name="connsiteY6-28" fmla="*/ 0 h 21600"/>
              <a:gd name="connsiteX0-29" fmla="*/ 2498 w 19890"/>
              <a:gd name="connsiteY0-30" fmla="*/ 0 h 21600"/>
              <a:gd name="connsiteX1-31" fmla="*/ 17148 w 19890"/>
              <a:gd name="connsiteY1-32" fmla="*/ 0 h 21600"/>
              <a:gd name="connsiteX2-33" fmla="*/ 19890 w 19890"/>
              <a:gd name="connsiteY2-34" fmla="*/ 11054 h 21600"/>
              <a:gd name="connsiteX3-35" fmla="*/ 17148 w 19890"/>
              <a:gd name="connsiteY3-36" fmla="*/ 21600 h 21600"/>
              <a:gd name="connsiteX4-37" fmla="*/ 2498 w 19890"/>
              <a:gd name="connsiteY4-38" fmla="*/ 21600 h 21600"/>
              <a:gd name="connsiteX5-39" fmla="*/ 0 w 19890"/>
              <a:gd name="connsiteY5-40" fmla="*/ 11308 h 21600"/>
              <a:gd name="connsiteX6-41" fmla="*/ 2498 w 19890"/>
              <a:gd name="connsiteY6-42" fmla="*/ 0 h 21600"/>
              <a:gd name="connsiteX0-43" fmla="*/ 2742 w 20134"/>
              <a:gd name="connsiteY0-44" fmla="*/ 0 h 21600"/>
              <a:gd name="connsiteX1-45" fmla="*/ 17392 w 20134"/>
              <a:gd name="connsiteY1-46" fmla="*/ 0 h 21600"/>
              <a:gd name="connsiteX2-47" fmla="*/ 20134 w 20134"/>
              <a:gd name="connsiteY2-48" fmla="*/ 11054 h 21600"/>
              <a:gd name="connsiteX3-49" fmla="*/ 17392 w 20134"/>
              <a:gd name="connsiteY3-50" fmla="*/ 21600 h 21600"/>
              <a:gd name="connsiteX4-51" fmla="*/ 2742 w 20134"/>
              <a:gd name="connsiteY4-52" fmla="*/ 21600 h 21600"/>
              <a:gd name="connsiteX5-53" fmla="*/ 0 w 20134"/>
              <a:gd name="connsiteY5-54" fmla="*/ 11562 h 21600"/>
              <a:gd name="connsiteX6-55" fmla="*/ 2742 w 20134"/>
              <a:gd name="connsiteY6-56"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34" h="21600">
                <a:moveTo>
                  <a:pt x="2742" y="0"/>
                </a:moveTo>
                <a:lnTo>
                  <a:pt x="17392" y="0"/>
                </a:lnTo>
                <a:cubicBezTo>
                  <a:pt x="19311" y="0"/>
                  <a:pt x="20134" y="5089"/>
                  <a:pt x="20134" y="11054"/>
                </a:cubicBezTo>
                <a:cubicBezTo>
                  <a:pt x="20134" y="17019"/>
                  <a:pt x="19311" y="21600"/>
                  <a:pt x="17392" y="21600"/>
                </a:cubicBezTo>
                <a:lnTo>
                  <a:pt x="2742" y="21600"/>
                </a:lnTo>
                <a:cubicBezTo>
                  <a:pt x="823" y="21600"/>
                  <a:pt x="0" y="17527"/>
                  <a:pt x="0" y="11562"/>
                </a:cubicBezTo>
                <a:cubicBezTo>
                  <a:pt x="0" y="5597"/>
                  <a:pt x="823" y="0"/>
                  <a:pt x="274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600" b="1" spc="300" dirty="0">
                <a:solidFill>
                  <a:srgbClr val="3D589F"/>
                </a:solidFill>
                <a:latin typeface="微软雅黑" panose="020B0503020204020204" charset="-122"/>
                <a:ea typeface="微软雅黑" panose="020B0503020204020204" charset="-122"/>
              </a:rPr>
              <a:t>高中语文 选择性必修  下册</a:t>
            </a:r>
            <a:r>
              <a:rPr kumimoji="1" lang="en-US" altLang="zh-CN" sz="2600" b="1" spc="300" dirty="0">
                <a:solidFill>
                  <a:srgbClr val="3D589F"/>
                </a:solidFill>
                <a:latin typeface="微软雅黑" panose="020B0503020204020204" charset="-122"/>
                <a:ea typeface="微软雅黑" panose="020B0503020204020204" charset="-122"/>
              </a:rPr>
              <a:t> RJ</a:t>
            </a:r>
            <a:endParaRPr kumimoji="1" lang="en-US" altLang="zh-CN" sz="2600" b="1" spc="300" dirty="0">
              <a:solidFill>
                <a:srgbClr val="3D589F"/>
              </a:solidFill>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801985" cy="3234055"/>
          </a:xfrm>
          <a:prstGeom prst="rect">
            <a:avLst/>
          </a:prstGeom>
          <a:noFill/>
        </p:spPr>
        <p:txBody>
          <a:bodyPr wrap="square" rtlCol="0">
            <a:noAutofit/>
          </a:bodyPr>
          <a:lstStyle/>
          <a:p>
            <a:pPr>
              <a:lnSpc>
                <a:spcPct val="150000"/>
              </a:lnSpc>
            </a:pPr>
            <a:r>
              <a:rPr lang="en-US" altLang="zh-CN"/>
              <a:t>3.</a:t>
            </a:r>
            <a:r>
              <a:rPr lang="zh-CN" altLang="en-US"/>
              <a:t>文中画横线的句子有语病</a:t>
            </a:r>
            <a:r>
              <a:rPr lang="en-US" altLang="zh-CN"/>
              <a:t>，</a:t>
            </a:r>
            <a:r>
              <a:rPr lang="zh-CN" altLang="en-US"/>
              <a:t>请修改。可以改变语序、少量增删词语</a:t>
            </a:r>
            <a:r>
              <a:rPr lang="en-US" altLang="zh-CN"/>
              <a:t>，</a:t>
            </a:r>
            <a:r>
              <a:rPr lang="zh-CN" altLang="en-US"/>
              <a:t>但不得改变原意。</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591820" y="3921760"/>
            <a:ext cx="1044448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【答案】营造现实和理想的各种奇异境界</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才能够使得我们的散文具备一种引人求真向美慕善的积极力量</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带给人们超越性的精神体验。</a:t>
            </a:r>
            <a:endParaRPr lang="zh-CN" altLang="en-US" dirty="0">
              <a:solidFill>
                <a:srgbClr val="0070C0"/>
              </a:solidFill>
              <a:uFill>
                <a:solidFill>
                  <a:schemeClr val="bg1"/>
                </a:solidFill>
              </a:uFill>
            </a:endParaRPr>
          </a:p>
        </p:txBody>
      </p:sp>
      <p:sp>
        <p:nvSpPr>
          <p:cNvPr id="2" name="文本框 1"/>
          <p:cNvSpPr txBox="1"/>
          <p:nvPr/>
        </p:nvSpPr>
        <p:spPr>
          <a:xfrm>
            <a:off x="623570" y="227711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本题考查辨析并修改病句的能力。文中画横线的句子有两处语病。一是搭配不当</a:t>
            </a:r>
            <a:r>
              <a:rPr lang="en-US" altLang="zh-CN" dirty="0"/>
              <a:t>，</a:t>
            </a:r>
            <a:r>
              <a:rPr lang="en-US" altLang="zh-CN" dirty="0"/>
              <a:t>“</a:t>
            </a:r>
            <a:r>
              <a:rPr lang="zh-CN" altLang="en-US" dirty="0"/>
              <a:t>塑造</a:t>
            </a:r>
            <a:r>
              <a:rPr lang="en-US" altLang="zh-CN" dirty="0"/>
              <a:t>”</a:t>
            </a:r>
            <a:r>
              <a:rPr lang="zh-CN" altLang="en-US" dirty="0"/>
              <a:t>与</a:t>
            </a:r>
            <a:r>
              <a:rPr lang="en-US" altLang="zh-CN" dirty="0"/>
              <a:t>“</a:t>
            </a:r>
            <a:r>
              <a:rPr lang="zh-CN" altLang="en-US" dirty="0"/>
              <a:t>境界</a:t>
            </a:r>
            <a:r>
              <a:rPr lang="en-US" altLang="zh-CN" dirty="0"/>
              <a:t>”</a:t>
            </a:r>
            <a:r>
              <a:rPr lang="zh-CN" altLang="en-US" dirty="0"/>
              <a:t>搭配不当</a:t>
            </a:r>
            <a:r>
              <a:rPr lang="en-US" altLang="zh-CN" dirty="0"/>
              <a:t>，</a:t>
            </a:r>
            <a:r>
              <a:rPr lang="zh-CN" altLang="en-US" dirty="0"/>
              <a:t>可以将</a:t>
            </a:r>
            <a:r>
              <a:rPr lang="en-US" altLang="zh-CN" dirty="0"/>
              <a:t>“</a:t>
            </a:r>
            <a:r>
              <a:rPr lang="zh-CN" altLang="en-US" dirty="0"/>
              <a:t>塑造</a:t>
            </a:r>
            <a:r>
              <a:rPr lang="en-US" altLang="zh-CN" dirty="0"/>
              <a:t>”</a:t>
            </a:r>
            <a:r>
              <a:rPr lang="zh-CN" altLang="en-US" dirty="0"/>
              <a:t>改为</a:t>
            </a:r>
            <a:r>
              <a:rPr lang="en-US" altLang="zh-CN" dirty="0"/>
              <a:t>“</a:t>
            </a:r>
            <a:r>
              <a:rPr lang="zh-CN" altLang="en-US" dirty="0"/>
              <a:t>展现</a:t>
            </a:r>
            <a:r>
              <a:rPr lang="en-US" altLang="zh-CN" dirty="0"/>
              <a:t>”</a:t>
            </a:r>
            <a:r>
              <a:rPr lang="zh-CN" altLang="en-US" dirty="0"/>
              <a:t>或</a:t>
            </a:r>
            <a:r>
              <a:rPr lang="en-US" altLang="zh-CN" dirty="0"/>
              <a:t>“</a:t>
            </a:r>
            <a:r>
              <a:rPr lang="zh-CN" altLang="en-US" dirty="0"/>
              <a:t>营造</a:t>
            </a:r>
            <a:r>
              <a:rPr lang="en-US" altLang="zh-CN" dirty="0"/>
              <a:t>”</a:t>
            </a:r>
            <a:r>
              <a:rPr lang="zh-CN" altLang="en-US" dirty="0"/>
              <a:t>。二是语序不当</a:t>
            </a:r>
            <a:r>
              <a:rPr lang="en-US" altLang="zh-CN" dirty="0"/>
              <a:t>，</a:t>
            </a:r>
            <a:r>
              <a:rPr lang="zh-CN" altLang="en-US" dirty="0"/>
              <a:t>按照事物的逻辑顺序</a:t>
            </a:r>
            <a:r>
              <a:rPr lang="en-US" altLang="zh-CN" dirty="0"/>
              <a:t>，</a:t>
            </a:r>
            <a:r>
              <a:rPr lang="zh-CN" altLang="en-US" dirty="0"/>
              <a:t>应是散文首先具有引人求真向美慕善的积极力量</a:t>
            </a:r>
            <a:r>
              <a:rPr lang="en-US" altLang="zh-CN" dirty="0"/>
              <a:t>，</a:t>
            </a:r>
            <a:r>
              <a:rPr lang="zh-CN" altLang="en-US" dirty="0"/>
              <a:t>然后才能带给人们超越性的精神体验。应改为</a:t>
            </a:r>
            <a:r>
              <a:rPr lang="en-US" altLang="zh-CN" dirty="0"/>
              <a:t>“</a:t>
            </a:r>
            <a:r>
              <a:rPr lang="zh-CN" altLang="en-US" dirty="0"/>
              <a:t>才能够使得我们的散文具备一种引人求真向美慕善的积极力量</a:t>
            </a:r>
            <a:r>
              <a:rPr lang="en-US" altLang="zh-CN" dirty="0"/>
              <a:t>，</a:t>
            </a:r>
            <a:r>
              <a:rPr lang="zh-CN" altLang="en-US" dirty="0"/>
              <a:t>带给人们超越性的精神体验</a:t>
            </a:r>
            <a:r>
              <a:rPr lang="en-US" altLang="zh-CN" dirty="0"/>
              <a:t>”</a:t>
            </a:r>
            <a:r>
              <a:rPr lang="zh-CN" altLang="en-US" dirty="0"/>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87635" cy="3234055"/>
          </a:xfrm>
          <a:prstGeom prst="rect">
            <a:avLst/>
          </a:prstGeom>
          <a:noFill/>
        </p:spPr>
        <p:txBody>
          <a:bodyPr wrap="square" rtlCol="0">
            <a:noAutofit/>
          </a:bodyPr>
          <a:lstStyle/>
          <a:p>
            <a:pPr>
              <a:lnSpc>
                <a:spcPct val="150000"/>
              </a:lnSpc>
            </a:pPr>
            <a:r>
              <a:rPr lang="en-US" altLang="zh-CN" sz="1600"/>
              <a:t>(</a:t>
            </a:r>
            <a:r>
              <a:rPr lang="zh-CN" altLang="en-US" sz="1600"/>
              <a:t>二</a:t>
            </a:r>
            <a:r>
              <a:rPr lang="en-US" altLang="zh-CN" sz="1600"/>
              <a:t>)</a:t>
            </a:r>
            <a:r>
              <a:rPr lang="zh-CN" altLang="en-US" sz="1600"/>
              <a:t>语言文字运用</a:t>
            </a:r>
            <a:r>
              <a:rPr lang="en-US" altLang="en-US" sz="1600"/>
              <a:t>Ⅱ</a:t>
            </a:r>
            <a:endParaRPr lang="en-US" altLang="en-US" sz="1600"/>
          </a:p>
          <a:p>
            <a:pPr>
              <a:lnSpc>
                <a:spcPct val="150000"/>
              </a:lnSpc>
            </a:pPr>
            <a:r>
              <a:rPr lang="zh-CN" altLang="en-US" sz="1600"/>
              <a:t>阅读下面的文字</a:t>
            </a:r>
            <a:r>
              <a:rPr lang="en-US" altLang="zh-CN" sz="1600"/>
              <a:t>，</a:t>
            </a:r>
            <a:r>
              <a:rPr lang="zh-CN" altLang="en-US" sz="1600"/>
              <a:t>完成</a:t>
            </a:r>
            <a:r>
              <a:rPr lang="en-US" altLang="zh-CN" sz="1600"/>
              <a:t>4~5</a:t>
            </a:r>
            <a:r>
              <a:rPr lang="zh-CN" altLang="en-US" sz="1600"/>
              <a:t>题。</a:t>
            </a:r>
            <a:endParaRPr lang="zh-CN" altLang="en-US" sz="1600"/>
          </a:p>
          <a:p>
            <a:pPr>
              <a:lnSpc>
                <a:spcPct val="150000"/>
              </a:lnSpc>
            </a:pPr>
            <a:r>
              <a:rPr lang="en-US" altLang="zh-CN" sz="1600"/>
              <a:t>    </a:t>
            </a:r>
            <a:r>
              <a:rPr lang="zh-CN" altLang="en-US" sz="1600"/>
              <a:t>小说、戏剧、散文、诗歌等文学作品中塑造的形象生动</a:t>
            </a:r>
            <a:r>
              <a:rPr lang="en-US" altLang="zh-CN" sz="1600"/>
              <a:t>，</a:t>
            </a:r>
            <a:r>
              <a:rPr lang="zh-CN" altLang="en-US" sz="1600" u="sng"/>
              <a:t>　</a:t>
            </a:r>
            <a:r>
              <a:rPr lang="en-US" altLang="en-US" sz="1600" u="sng"/>
              <a:t>①</a:t>
            </a:r>
            <a:r>
              <a:rPr lang="zh-CN" altLang="en-US" sz="1600" u="sng"/>
              <a:t>　</a:t>
            </a:r>
            <a:r>
              <a:rPr lang="en-US" altLang="zh-CN" sz="1600"/>
              <a:t>;</a:t>
            </a:r>
            <a:r>
              <a:rPr lang="zh-CN" altLang="en-US" sz="1600"/>
              <a:t>反之</a:t>
            </a:r>
            <a:r>
              <a:rPr lang="en-US" altLang="zh-CN" sz="1600"/>
              <a:t>，</a:t>
            </a:r>
            <a:r>
              <a:rPr lang="en-US" altLang="zh-CN" sz="1600"/>
              <a:t> </a:t>
            </a:r>
            <a:r>
              <a:rPr lang="zh-CN" altLang="en-US" sz="1600"/>
              <a:t>作品则没有什么吸引力。其实文学作品的形象性</a:t>
            </a:r>
            <a:r>
              <a:rPr lang="en-US" altLang="zh-CN" sz="1600"/>
              <a:t>，</a:t>
            </a:r>
            <a:r>
              <a:rPr lang="zh-CN" altLang="en-US" sz="1600" u="sng"/>
              <a:t>　</a:t>
            </a:r>
            <a:r>
              <a:rPr lang="en-US" altLang="en-US" sz="1600" u="sng"/>
              <a:t>②</a:t>
            </a:r>
            <a:r>
              <a:rPr lang="zh-CN" altLang="en-US" sz="1600" u="sng"/>
              <a:t>　</a:t>
            </a:r>
            <a:r>
              <a:rPr lang="en-US" altLang="zh-CN" sz="1600"/>
              <a:t>，</a:t>
            </a:r>
            <a:r>
              <a:rPr lang="zh-CN" altLang="en-US" sz="1600"/>
              <a:t>还有语言的形象性、举例的形象性、情感的形象性。文学作品中的形象性描写</a:t>
            </a:r>
            <a:r>
              <a:rPr lang="en-US" altLang="zh-CN" sz="1600"/>
              <a:t>，</a:t>
            </a:r>
            <a:r>
              <a:rPr lang="zh-CN" altLang="en-US" sz="1600"/>
              <a:t>多姿多彩</a:t>
            </a:r>
            <a:r>
              <a:rPr lang="en-US" altLang="zh-CN" sz="1600"/>
              <a:t>，</a:t>
            </a:r>
            <a:r>
              <a:rPr lang="zh-CN" altLang="en-US" sz="1600"/>
              <a:t>美不胜收。散文和诗歌虽然都具有形象性</a:t>
            </a:r>
            <a:r>
              <a:rPr lang="en-US" altLang="zh-CN" sz="1600"/>
              <a:t>，</a:t>
            </a:r>
            <a:r>
              <a:rPr lang="zh-CN" altLang="en-US" sz="1600"/>
              <a:t>但与诗歌相比</a:t>
            </a:r>
            <a:r>
              <a:rPr lang="en-US" altLang="zh-CN" sz="1600"/>
              <a:t>，</a:t>
            </a:r>
            <a:r>
              <a:rPr lang="zh-CN" altLang="en-US" sz="1600" u="sng"/>
              <a:t>　</a:t>
            </a:r>
            <a:r>
              <a:rPr lang="en-US" altLang="en-US" sz="1600" u="sng"/>
              <a:t>③</a:t>
            </a:r>
            <a:r>
              <a:rPr lang="zh-CN" altLang="en-US" sz="1600" u="sng"/>
              <a:t>　</a:t>
            </a:r>
            <a:r>
              <a:rPr lang="en-US" altLang="zh-CN" sz="1600"/>
              <a:t>，</a:t>
            </a:r>
            <a:r>
              <a:rPr lang="zh-CN" altLang="en-US" sz="1600"/>
              <a:t>往往更贴近生活、</a:t>
            </a:r>
            <a:r>
              <a:rPr lang="en-US" altLang="zh-CN" sz="1600"/>
              <a:t> </a:t>
            </a:r>
            <a:r>
              <a:rPr lang="zh-CN" altLang="en-US" sz="1600"/>
              <a:t>更可触可感。</a:t>
            </a:r>
            <a:r>
              <a:rPr lang="en-US" altLang="en-US" sz="1600"/>
              <a:t> </a:t>
            </a:r>
            <a:endParaRPr lang="en-US" altLang="en-US" sz="1600"/>
          </a:p>
          <a:p>
            <a:pPr>
              <a:lnSpc>
                <a:spcPct val="150000"/>
              </a:lnSpc>
            </a:pPr>
            <a:r>
              <a:rPr lang="en-US" altLang="zh-CN" sz="1600"/>
              <a:t>    </a:t>
            </a:r>
            <a:r>
              <a:rPr lang="zh-CN" altLang="en-US" sz="1600"/>
              <a:t>清代学者吴乔说</a:t>
            </a:r>
            <a:r>
              <a:rPr lang="en-US" altLang="zh-CN" sz="1600"/>
              <a:t>:“</a:t>
            </a:r>
            <a:r>
              <a:rPr lang="zh-CN" altLang="en-US" sz="1600"/>
              <a:t>意喻之米</a:t>
            </a:r>
            <a:r>
              <a:rPr lang="en-US" altLang="zh-CN" sz="1600"/>
              <a:t>，</a:t>
            </a:r>
            <a:r>
              <a:rPr lang="zh-CN" altLang="en-US" sz="1600"/>
              <a:t>文喻之炊而为饭</a:t>
            </a:r>
            <a:r>
              <a:rPr lang="en-US" altLang="zh-CN" sz="1600"/>
              <a:t>，</a:t>
            </a:r>
            <a:r>
              <a:rPr lang="zh-CN" altLang="en-US" sz="1600"/>
              <a:t>诗喻之酿而为酒。</a:t>
            </a:r>
            <a:r>
              <a:rPr lang="en-US" altLang="zh-CN" sz="1600"/>
              <a:t>”</a:t>
            </a:r>
            <a:r>
              <a:rPr lang="zh-CN" altLang="en-US" sz="1600"/>
              <a:t>这个比喻对我们认识诗歌与散文形象性的差异</a:t>
            </a:r>
            <a:r>
              <a:rPr lang="en-US" altLang="zh-CN" sz="1600"/>
              <a:t>，</a:t>
            </a:r>
            <a:r>
              <a:rPr lang="zh-CN" altLang="en-US" sz="1600"/>
              <a:t>具有启发性。诗歌展现的形象跟具体事物之间距离较大</a:t>
            </a:r>
            <a:r>
              <a:rPr lang="en-US" altLang="zh-CN" sz="1600"/>
              <a:t>，</a:t>
            </a:r>
            <a:r>
              <a:rPr lang="zh-CN" altLang="en-US" sz="1600"/>
              <a:t>即使是直接描写</a:t>
            </a:r>
            <a:r>
              <a:rPr lang="en-US" altLang="zh-CN" sz="1600"/>
              <a:t>，</a:t>
            </a:r>
            <a:r>
              <a:rPr lang="zh-CN" altLang="en-US" sz="1600"/>
              <a:t>诗歌的语言、意象也更注意提炼和升华</a:t>
            </a:r>
            <a:r>
              <a:rPr lang="en-US" altLang="zh-CN" sz="1600"/>
              <a:t>;</a:t>
            </a:r>
            <a:r>
              <a:rPr lang="zh-CN" altLang="en-US" sz="1600"/>
              <a:t>上下前后之间的联系一般不像散文交代得那样着实具体</a:t>
            </a:r>
            <a:r>
              <a:rPr lang="en-US" altLang="zh-CN" sz="1600"/>
              <a:t>，</a:t>
            </a:r>
            <a:r>
              <a:rPr lang="zh-CN" altLang="en-US" sz="1600"/>
              <a:t>有许多跳跃和省略</a:t>
            </a:r>
            <a:r>
              <a:rPr lang="en-US" altLang="zh-CN" sz="1600"/>
              <a:t>，</a:t>
            </a:r>
            <a:r>
              <a:rPr lang="zh-CN" altLang="en-US" sz="1600"/>
              <a:t>让我们的想象飞得更高更远些。而散文则给我们更为具体逼真的感受</a:t>
            </a:r>
            <a:r>
              <a:rPr lang="en-US" altLang="zh-CN" sz="1600"/>
              <a:t>，</a:t>
            </a:r>
            <a:r>
              <a:rPr lang="zh-CN" altLang="en-US" sz="1600"/>
              <a:t>不用提《烛之武退秦师》《记念刘和珍君》这些记录真实人物事件的历史纪传散文</a:t>
            </a:r>
            <a:r>
              <a:rPr lang="en-US" altLang="zh-CN" sz="1600"/>
              <a:t>，</a:t>
            </a:r>
            <a:r>
              <a:rPr lang="zh-CN" altLang="en-US" sz="1600"/>
              <a:t>不用说《登泰山记》《荷塘月色》这些记游写景的散文</a:t>
            </a:r>
            <a:r>
              <a:rPr lang="en-US" altLang="zh-CN" sz="1600"/>
              <a:t>，</a:t>
            </a:r>
            <a:r>
              <a:rPr lang="zh-CN" altLang="en-US" sz="1600"/>
              <a:t>更不用讲《秦腔》这类反映人文风俗的感怀类散文</a:t>
            </a:r>
            <a:r>
              <a:rPr lang="en-US" altLang="zh-CN" sz="1600"/>
              <a:t>，</a:t>
            </a:r>
            <a:r>
              <a:rPr lang="zh-CN" altLang="en-US" sz="1600"/>
              <a:t>就连《劝学》《师说》这种议论性很强的说理性散文也跟实际生活情景很贴近。</a:t>
            </a:r>
            <a:endParaRPr lang="zh-CN"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4.</a:t>
            </a:r>
            <a:r>
              <a:rPr lang="zh-CN" altLang="en-US"/>
              <a:t>下列各句中的</a:t>
            </a:r>
            <a:r>
              <a:rPr lang="en-US" altLang="zh-CN"/>
              <a:t>“</a:t>
            </a:r>
            <a:r>
              <a:rPr lang="zh-CN" altLang="en-US"/>
              <a:t>像</a:t>
            </a:r>
            <a:r>
              <a:rPr lang="en-US" altLang="zh-CN"/>
              <a:t>”</a:t>
            </a:r>
            <a:r>
              <a:rPr lang="zh-CN" altLang="en-US"/>
              <a:t>与原文中加点的</a:t>
            </a:r>
            <a:r>
              <a:rPr lang="en-US" altLang="zh-CN"/>
              <a:t>“</a:t>
            </a:r>
            <a:r>
              <a:rPr lang="zh-CN" altLang="en-US"/>
              <a:t>像</a:t>
            </a:r>
            <a:r>
              <a:rPr lang="en-US" altLang="zh-CN"/>
              <a:t>”，</a:t>
            </a:r>
            <a:r>
              <a:rPr lang="zh-CN" altLang="en-US"/>
              <a:t>用法相同的一项是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鲁迅塑造了众多经典人物</a:t>
            </a:r>
            <a:r>
              <a:rPr lang="en-US" altLang="zh-CN"/>
              <a:t>，</a:t>
            </a:r>
            <a:r>
              <a:rPr lang="zh-CN" altLang="en-US"/>
              <a:t>像孔乙己、祥林嫂、阿</a:t>
            </a:r>
            <a:r>
              <a:rPr lang="en-US" altLang="zh-CN"/>
              <a:t>Q</a:t>
            </a:r>
            <a:r>
              <a:rPr lang="zh-CN" altLang="en-US"/>
              <a:t>等。</a:t>
            </a:r>
            <a:endParaRPr lang="zh-CN" altLang="en-US"/>
          </a:p>
          <a:p>
            <a:pPr>
              <a:lnSpc>
                <a:spcPct val="150000"/>
              </a:lnSpc>
            </a:pPr>
            <a:r>
              <a:rPr lang="en-US" altLang="zh-CN"/>
              <a:t>B.</a:t>
            </a:r>
            <a:r>
              <a:rPr lang="zh-CN" altLang="en-US"/>
              <a:t>钱塘江汹涌的波涛卷起像霜雪似的白色浪花。</a:t>
            </a:r>
            <a:endParaRPr lang="zh-CN" altLang="en-US"/>
          </a:p>
          <a:p>
            <a:pPr>
              <a:lnSpc>
                <a:spcPct val="150000"/>
              </a:lnSpc>
            </a:pPr>
            <a:r>
              <a:rPr lang="en-US" altLang="zh-CN"/>
              <a:t>C.</a:t>
            </a:r>
            <a:r>
              <a:rPr lang="zh-CN" altLang="en-US"/>
              <a:t>大堰河像爱自己的儿子一样爱着我。</a:t>
            </a:r>
            <a:endParaRPr lang="zh-CN" altLang="en-US"/>
          </a:p>
          <a:p>
            <a:pPr>
              <a:lnSpc>
                <a:spcPct val="150000"/>
              </a:lnSpc>
            </a:pPr>
            <a:r>
              <a:rPr lang="en-US" altLang="zh-CN"/>
              <a:t>D.</a:t>
            </a:r>
            <a:r>
              <a:rPr lang="zh-CN" altLang="en-US"/>
              <a:t>夜夜常起的狂风</a:t>
            </a:r>
            <a:r>
              <a:rPr lang="en-US" altLang="zh-CN"/>
              <a:t>，</a:t>
            </a:r>
            <a:r>
              <a:rPr lang="zh-CN" altLang="en-US"/>
              <a:t>好像要把一切都给刮走。</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本题考查正确使用词语</a:t>
            </a:r>
            <a:r>
              <a:rPr lang="en-US" altLang="zh-CN" dirty="0"/>
              <a:t>(</a:t>
            </a:r>
            <a:r>
              <a:rPr lang="zh-CN" altLang="en-US" dirty="0"/>
              <a:t>包括熟语</a:t>
            </a:r>
            <a:r>
              <a:rPr lang="en-US" altLang="zh-CN" dirty="0"/>
              <a:t>)</a:t>
            </a:r>
            <a:r>
              <a:rPr lang="zh-CN" altLang="en-US" dirty="0"/>
              <a:t>的能力。原文中加点的</a:t>
            </a:r>
            <a:r>
              <a:rPr lang="en-US" altLang="zh-CN" dirty="0"/>
              <a:t>“</a:t>
            </a:r>
            <a:r>
              <a:rPr lang="zh-CN" altLang="en-US" dirty="0"/>
              <a:t>像</a:t>
            </a:r>
            <a:r>
              <a:rPr lang="en-US" altLang="zh-CN" dirty="0"/>
              <a:t>”</a:t>
            </a:r>
            <a:r>
              <a:rPr lang="zh-CN" altLang="en-US" dirty="0"/>
              <a:t>表示作比较。</a:t>
            </a:r>
            <a:r>
              <a:rPr lang="en-US" altLang="zh-CN" dirty="0"/>
              <a:t>A</a:t>
            </a:r>
            <a:r>
              <a:rPr lang="zh-CN" altLang="en-US" dirty="0"/>
              <a:t>项</a:t>
            </a:r>
            <a:r>
              <a:rPr lang="en-US" altLang="zh-CN" dirty="0"/>
              <a:t>，</a:t>
            </a:r>
            <a:r>
              <a:rPr lang="en-US" altLang="zh-CN" dirty="0"/>
              <a:t>“</a:t>
            </a:r>
            <a:r>
              <a:rPr lang="zh-CN" altLang="en-US" dirty="0"/>
              <a:t>像</a:t>
            </a:r>
            <a:r>
              <a:rPr lang="en-US" altLang="zh-CN" dirty="0"/>
              <a:t>”</a:t>
            </a:r>
            <a:r>
              <a:rPr lang="zh-CN" altLang="en-US" dirty="0"/>
              <a:t>表示举例。</a:t>
            </a:r>
            <a:r>
              <a:rPr lang="en-US" altLang="zh-CN" dirty="0"/>
              <a:t>B</a:t>
            </a:r>
            <a:r>
              <a:rPr lang="zh-CN" altLang="en-US" dirty="0"/>
              <a:t>项</a:t>
            </a:r>
            <a:r>
              <a:rPr lang="en-US" altLang="zh-CN" dirty="0"/>
              <a:t>，</a:t>
            </a:r>
            <a:r>
              <a:rPr lang="en-US" altLang="zh-CN" dirty="0"/>
              <a:t>“</a:t>
            </a:r>
            <a:r>
              <a:rPr lang="zh-CN" altLang="en-US" dirty="0"/>
              <a:t>像</a:t>
            </a:r>
            <a:r>
              <a:rPr lang="en-US" altLang="zh-CN" dirty="0"/>
              <a:t>”</a:t>
            </a:r>
            <a:r>
              <a:rPr lang="zh-CN" altLang="en-US" dirty="0"/>
              <a:t>表示比喻。</a:t>
            </a:r>
            <a:r>
              <a:rPr lang="en-US" altLang="zh-CN" dirty="0"/>
              <a:t>C</a:t>
            </a:r>
            <a:r>
              <a:rPr lang="zh-CN" altLang="en-US" dirty="0"/>
              <a:t>项</a:t>
            </a:r>
            <a:r>
              <a:rPr lang="en-US" altLang="zh-CN" dirty="0"/>
              <a:t>，</a:t>
            </a:r>
            <a:r>
              <a:rPr lang="en-US" altLang="zh-CN" dirty="0"/>
              <a:t>“</a:t>
            </a:r>
            <a:r>
              <a:rPr lang="zh-CN" altLang="en-US" dirty="0"/>
              <a:t>像</a:t>
            </a:r>
            <a:r>
              <a:rPr lang="en-US" altLang="zh-CN" dirty="0"/>
              <a:t>”</a:t>
            </a:r>
            <a:r>
              <a:rPr lang="zh-CN" altLang="en-US" dirty="0"/>
              <a:t>表示作比较。</a:t>
            </a:r>
            <a:r>
              <a:rPr lang="en-US" altLang="zh-CN" dirty="0"/>
              <a:t>D</a:t>
            </a:r>
            <a:r>
              <a:rPr lang="zh-CN" altLang="en-US" dirty="0"/>
              <a:t>项</a:t>
            </a:r>
            <a:r>
              <a:rPr lang="en-US" altLang="zh-CN" dirty="0"/>
              <a:t>，</a:t>
            </a:r>
            <a:r>
              <a:rPr lang="en-US" altLang="zh-CN" dirty="0"/>
              <a:t>“</a:t>
            </a:r>
            <a:r>
              <a:rPr lang="zh-CN" altLang="en-US" dirty="0"/>
              <a:t>像</a:t>
            </a:r>
            <a:r>
              <a:rPr lang="en-US" altLang="zh-CN" dirty="0"/>
              <a:t>”</a:t>
            </a:r>
            <a:r>
              <a:rPr lang="zh-CN" altLang="en-US" dirty="0"/>
              <a:t>用在夸张句中表示程度。</a:t>
            </a:r>
            <a:endParaRPr lang="zh-CN" altLang="en-US" dirty="0"/>
          </a:p>
        </p:txBody>
      </p:sp>
      <p:sp>
        <p:nvSpPr>
          <p:cNvPr id="18" name="文本框 17"/>
          <p:cNvSpPr txBox="1"/>
          <p:nvPr/>
        </p:nvSpPr>
        <p:spPr>
          <a:xfrm>
            <a:off x="7463790" y="1463675"/>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5.</a:t>
            </a:r>
            <a:r>
              <a:rPr lang="zh-CN" altLang="en-US"/>
              <a:t>请在文中横线处补写恰当的语句</a:t>
            </a:r>
            <a:r>
              <a:rPr lang="en-US" altLang="zh-CN"/>
              <a:t>，</a:t>
            </a:r>
            <a:r>
              <a:rPr lang="zh-CN" altLang="en-US"/>
              <a:t>使整段文字语意完整连贯</a:t>
            </a:r>
            <a:r>
              <a:rPr lang="en-US" altLang="zh-CN"/>
              <a:t>，</a:t>
            </a:r>
            <a:r>
              <a:rPr lang="zh-CN" altLang="en-US"/>
              <a:t>内容贴切</a:t>
            </a:r>
            <a:r>
              <a:rPr lang="en-US" altLang="zh-CN"/>
              <a:t>，</a:t>
            </a:r>
            <a:r>
              <a:rPr lang="zh-CN" altLang="en-US"/>
              <a:t>逻辑严密</a:t>
            </a:r>
            <a:r>
              <a:rPr lang="en-US" altLang="zh-CN"/>
              <a:t>，</a:t>
            </a:r>
            <a:r>
              <a:rPr lang="zh-CN" altLang="en-US"/>
              <a:t>每处不超过</a:t>
            </a:r>
            <a:r>
              <a:rPr lang="en-US" altLang="zh-CN"/>
              <a:t>12</a:t>
            </a:r>
            <a:r>
              <a:rPr lang="zh-CN" altLang="en-US"/>
              <a:t>个字。</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263652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本题考查语言表达简明、连贯、准确的能力。</a:t>
            </a:r>
            <a:r>
              <a:rPr lang="en-US" altLang="en-US" dirty="0"/>
              <a:t>①</a:t>
            </a:r>
            <a:r>
              <a:rPr lang="zh-CN" altLang="en-US" dirty="0"/>
              <a:t>处</a:t>
            </a:r>
            <a:r>
              <a:rPr lang="en-US" altLang="zh-CN" dirty="0"/>
              <a:t>，</a:t>
            </a:r>
            <a:r>
              <a:rPr lang="zh-CN" altLang="en-US" dirty="0"/>
              <a:t>由分号可知前后两句话是并列结构</a:t>
            </a:r>
            <a:r>
              <a:rPr lang="en-US" altLang="zh-CN" dirty="0"/>
              <a:t>，</a:t>
            </a:r>
            <a:r>
              <a:rPr lang="zh-CN" altLang="en-US" dirty="0"/>
              <a:t>此句应与</a:t>
            </a:r>
            <a:r>
              <a:rPr lang="en-US" altLang="zh-CN" dirty="0"/>
              <a:t>“</a:t>
            </a:r>
            <a:r>
              <a:rPr lang="zh-CN" altLang="en-US" dirty="0"/>
              <a:t>作品则没有什么吸引力</a:t>
            </a:r>
            <a:r>
              <a:rPr lang="en-US" altLang="zh-CN" dirty="0"/>
              <a:t>”</a:t>
            </a:r>
            <a:r>
              <a:rPr lang="zh-CN" altLang="en-US" dirty="0"/>
              <a:t>照应</a:t>
            </a:r>
            <a:r>
              <a:rPr lang="en-US" altLang="zh-CN" dirty="0"/>
              <a:t>，</a:t>
            </a:r>
            <a:r>
              <a:rPr lang="zh-CN" altLang="en-US" dirty="0"/>
              <a:t>由</a:t>
            </a:r>
            <a:r>
              <a:rPr lang="en-US" altLang="zh-CN" dirty="0"/>
              <a:t>“</a:t>
            </a:r>
            <a:r>
              <a:rPr lang="zh-CN" altLang="en-US" dirty="0"/>
              <a:t>反之</a:t>
            </a:r>
            <a:r>
              <a:rPr lang="en-US" altLang="zh-CN" dirty="0"/>
              <a:t>”</a:t>
            </a:r>
            <a:r>
              <a:rPr lang="zh-CN" altLang="en-US" dirty="0"/>
              <a:t>可知内容相对</a:t>
            </a:r>
            <a:r>
              <a:rPr lang="en-US" altLang="zh-CN" dirty="0"/>
              <a:t>，</a:t>
            </a:r>
            <a:r>
              <a:rPr lang="zh-CN" altLang="en-US" dirty="0"/>
              <a:t>故可填</a:t>
            </a:r>
            <a:r>
              <a:rPr lang="en-US" altLang="zh-CN" dirty="0"/>
              <a:t>“</a:t>
            </a:r>
            <a:r>
              <a:rPr lang="zh-CN" altLang="en-US" dirty="0"/>
              <a:t>能使作品具有感染力</a:t>
            </a:r>
            <a:r>
              <a:rPr lang="en-US" altLang="zh-CN" dirty="0"/>
              <a:t>”</a:t>
            </a:r>
            <a:r>
              <a:rPr lang="zh-CN" altLang="en-US" dirty="0"/>
              <a:t>之类的语句。</a:t>
            </a:r>
            <a:r>
              <a:rPr lang="en-US" altLang="en-US" dirty="0"/>
              <a:t>②</a:t>
            </a:r>
            <a:r>
              <a:rPr lang="zh-CN" altLang="en-US" dirty="0"/>
              <a:t>处</a:t>
            </a:r>
            <a:r>
              <a:rPr lang="en-US" altLang="zh-CN" dirty="0"/>
              <a:t>，</a:t>
            </a:r>
            <a:r>
              <a:rPr lang="zh-CN" altLang="en-US" dirty="0"/>
              <a:t>此句解读</a:t>
            </a:r>
            <a:r>
              <a:rPr lang="en-US" altLang="zh-CN" dirty="0"/>
              <a:t>“</a:t>
            </a:r>
            <a:r>
              <a:rPr lang="zh-CN" altLang="en-US" dirty="0"/>
              <a:t>文学作品的形象性</a:t>
            </a:r>
            <a:r>
              <a:rPr lang="en-US" altLang="zh-CN" dirty="0"/>
              <a:t>”，</a:t>
            </a:r>
            <a:r>
              <a:rPr lang="zh-CN" altLang="en-US" dirty="0"/>
              <a:t>由</a:t>
            </a:r>
            <a:r>
              <a:rPr lang="en-US" altLang="zh-CN" dirty="0"/>
              <a:t>“</a:t>
            </a:r>
            <a:r>
              <a:rPr lang="zh-CN" altLang="en-US" dirty="0"/>
              <a:t>还有</a:t>
            </a:r>
            <a:r>
              <a:rPr lang="en-US" altLang="zh-CN" dirty="0"/>
              <a:t>”</a:t>
            </a:r>
            <a:r>
              <a:rPr lang="zh-CN" altLang="en-US" dirty="0"/>
              <a:t>可知此句应用</a:t>
            </a:r>
            <a:r>
              <a:rPr lang="en-US" altLang="zh-CN" dirty="0"/>
              <a:t>“</a:t>
            </a:r>
            <a:r>
              <a:rPr lang="zh-CN" altLang="en-US" dirty="0"/>
              <a:t>不仅有</a:t>
            </a:r>
            <a:r>
              <a:rPr lang="en-US" altLang="zh-CN" dirty="0"/>
              <a:t>”</a:t>
            </a:r>
            <a:r>
              <a:rPr lang="zh-CN" altLang="en-US" dirty="0"/>
              <a:t>引出话题</a:t>
            </a:r>
            <a:r>
              <a:rPr lang="en-US" altLang="zh-CN" dirty="0"/>
              <a:t>;“</a:t>
            </a:r>
            <a:r>
              <a:rPr lang="zh-CN" altLang="en-US" dirty="0"/>
              <a:t>文学作品的形象性</a:t>
            </a:r>
            <a:r>
              <a:rPr lang="en-US" altLang="zh-CN" dirty="0"/>
              <a:t>”</a:t>
            </a:r>
            <a:r>
              <a:rPr lang="zh-CN" altLang="en-US" dirty="0"/>
              <a:t>首先让人想到具体的描写对象</a:t>
            </a:r>
            <a:r>
              <a:rPr lang="en-US" altLang="zh-CN" dirty="0"/>
              <a:t>，</a:t>
            </a:r>
            <a:r>
              <a:rPr lang="zh-CN" altLang="en-US" dirty="0"/>
              <a:t>而由</a:t>
            </a:r>
            <a:r>
              <a:rPr lang="en-US" altLang="zh-CN" dirty="0"/>
              <a:t>“</a:t>
            </a:r>
            <a:r>
              <a:rPr lang="zh-CN" altLang="en-US" dirty="0"/>
              <a:t>语言的形象性、举例的形象性、情感的形象性</a:t>
            </a:r>
            <a:r>
              <a:rPr lang="en-US" altLang="zh-CN" dirty="0"/>
              <a:t>”</a:t>
            </a:r>
            <a:r>
              <a:rPr lang="zh-CN" altLang="en-US" dirty="0"/>
              <a:t>可知后面没有提及描写对象</a:t>
            </a:r>
            <a:r>
              <a:rPr lang="en-US" altLang="zh-CN" dirty="0"/>
              <a:t>，</a:t>
            </a:r>
            <a:r>
              <a:rPr lang="zh-CN" altLang="en-US" dirty="0"/>
              <a:t>故可填</a:t>
            </a:r>
            <a:r>
              <a:rPr lang="en-US" altLang="zh-CN" dirty="0"/>
              <a:t>“</a:t>
            </a:r>
            <a:r>
              <a:rPr lang="zh-CN" altLang="en-US" dirty="0"/>
              <a:t>不仅有描写对象的形象性</a:t>
            </a:r>
            <a:r>
              <a:rPr lang="en-US" altLang="zh-CN" dirty="0"/>
              <a:t>”</a:t>
            </a:r>
            <a:r>
              <a:rPr lang="zh-CN" altLang="en-US" dirty="0"/>
              <a:t>之类的语句。</a:t>
            </a:r>
            <a:r>
              <a:rPr lang="en-US" altLang="en-US" dirty="0"/>
              <a:t>③</a:t>
            </a:r>
            <a:r>
              <a:rPr lang="zh-CN" altLang="en-US" dirty="0"/>
              <a:t>处</a:t>
            </a:r>
            <a:r>
              <a:rPr lang="en-US" altLang="zh-CN" dirty="0"/>
              <a:t>，</a:t>
            </a:r>
            <a:r>
              <a:rPr lang="zh-CN" altLang="en-US" dirty="0"/>
              <a:t>这里是把诗歌与散文的形象性进行对比</a:t>
            </a:r>
            <a:r>
              <a:rPr lang="en-US" altLang="zh-CN" dirty="0"/>
              <a:t>，</a:t>
            </a:r>
            <a:r>
              <a:rPr lang="zh-CN" altLang="en-US" dirty="0"/>
              <a:t>写</a:t>
            </a:r>
            <a:r>
              <a:rPr lang="en-US" altLang="zh-CN" dirty="0"/>
              <a:t>“</a:t>
            </a:r>
            <a:r>
              <a:rPr lang="zh-CN" altLang="en-US" dirty="0"/>
              <a:t>散文</a:t>
            </a:r>
            <a:r>
              <a:rPr lang="en-US" altLang="zh-CN" dirty="0"/>
              <a:t>”</a:t>
            </a:r>
            <a:r>
              <a:rPr lang="zh-CN" altLang="en-US" dirty="0"/>
              <a:t>的特点</a:t>
            </a:r>
            <a:r>
              <a:rPr lang="en-US" altLang="zh-CN" dirty="0"/>
              <a:t>;</a:t>
            </a:r>
            <a:r>
              <a:rPr lang="zh-CN" altLang="en-US" dirty="0"/>
              <a:t>由</a:t>
            </a:r>
            <a:r>
              <a:rPr lang="en-US" altLang="zh-CN" dirty="0"/>
              <a:t>“</a:t>
            </a:r>
            <a:r>
              <a:rPr lang="zh-CN" altLang="en-US" dirty="0"/>
              <a:t>往往更贴近生活、更可触可感</a:t>
            </a:r>
            <a:r>
              <a:rPr lang="en-US" altLang="zh-CN" dirty="0"/>
              <a:t>”</a:t>
            </a:r>
            <a:r>
              <a:rPr lang="zh-CN" altLang="en-US" dirty="0"/>
              <a:t>可知</a:t>
            </a:r>
            <a:r>
              <a:rPr lang="en-US" altLang="zh-CN" dirty="0"/>
              <a:t>，</a:t>
            </a:r>
            <a:r>
              <a:rPr lang="zh-CN" altLang="en-US" dirty="0"/>
              <a:t>散文的形象性更具体、实用</a:t>
            </a:r>
            <a:r>
              <a:rPr lang="en-US" altLang="zh-CN" dirty="0"/>
              <a:t>，</a:t>
            </a:r>
            <a:r>
              <a:rPr lang="zh-CN" altLang="en-US" dirty="0"/>
              <a:t>故此处可填</a:t>
            </a:r>
            <a:r>
              <a:rPr lang="en-US" altLang="zh-CN" dirty="0"/>
              <a:t>“</a:t>
            </a:r>
            <a:r>
              <a:rPr lang="zh-CN" altLang="en-US" dirty="0"/>
              <a:t>散文更具实用性</a:t>
            </a:r>
            <a:r>
              <a:rPr lang="en-US" altLang="zh-CN" dirty="0"/>
              <a:t>”</a:t>
            </a:r>
            <a:r>
              <a:rPr lang="zh-CN" altLang="en-US" dirty="0"/>
              <a:t>之类的语句。</a:t>
            </a:r>
            <a:endParaRPr lang="zh-CN" altLang="en-US" dirty="0"/>
          </a:p>
        </p:txBody>
      </p:sp>
      <p:sp>
        <p:nvSpPr>
          <p:cNvPr id="21" name="文本框 20"/>
          <p:cNvSpPr txBox="1"/>
          <p:nvPr/>
        </p:nvSpPr>
        <p:spPr>
          <a:xfrm>
            <a:off x="551815" y="479679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能使作品具有感染力　</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不仅有描写对象的形象性　</a:t>
            </a:r>
            <a:r>
              <a:rPr lang="en-US" altLang="en-US" dirty="0">
                <a:solidFill>
                  <a:srgbClr val="0070C0"/>
                </a:solidFill>
                <a:uFill>
                  <a:solidFill>
                    <a:schemeClr val="bg1"/>
                  </a:solidFill>
                </a:uFill>
              </a:rPr>
              <a:t>③</a:t>
            </a:r>
            <a:r>
              <a:rPr lang="zh-CN" altLang="en-US" dirty="0">
                <a:solidFill>
                  <a:srgbClr val="0070C0"/>
                </a:solidFill>
                <a:uFill>
                  <a:solidFill>
                    <a:schemeClr val="bg1"/>
                  </a:solidFill>
                </a:uFill>
              </a:rPr>
              <a:t>散文更具实用性</a:t>
            </a:r>
            <a:endParaRPr lang="zh-CN" altLang="en-US" dirty="0">
              <a:solidFill>
                <a:srgbClr val="0070C0"/>
              </a:solidFill>
              <a:uFill>
                <a:solidFill>
                  <a:schemeClr val="bg1"/>
                </a:solidFill>
              </a:u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1" grpId="0"/>
      <p:bldP spid="21"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125855"/>
            <a:ext cx="10721340" cy="5490210"/>
          </a:xfrm>
          <a:prstGeom prst="rect">
            <a:avLst/>
          </a:prstGeom>
          <a:noFill/>
        </p:spPr>
        <p:txBody>
          <a:bodyPr wrap="square" rtlCol="0">
            <a:spAutoFit/>
          </a:bodyPr>
          <a:p>
            <a:pPr fontAlgn="auto">
              <a:lnSpc>
                <a:spcPts val="2500"/>
              </a:lnSpc>
              <a:spcBef>
                <a:spcPts val="0"/>
              </a:spcBef>
              <a:spcAft>
                <a:spcPts val="0"/>
              </a:spcAft>
            </a:pPr>
            <a:r>
              <a:rPr lang="en-US" dirty="0"/>
              <a:t>       </a:t>
            </a:r>
            <a:r>
              <a:rPr lang="zh-CN" altLang="en-US" dirty="0"/>
              <a:t>文学类阅读</a:t>
            </a:r>
            <a:endParaRPr lang="zh-CN" altLang="en-US" dirty="0"/>
          </a:p>
          <a:p>
            <a:pPr fontAlgn="auto">
              <a:lnSpc>
                <a:spcPct val="100000"/>
              </a:lnSpc>
              <a:spcBef>
                <a:spcPts val="0"/>
              </a:spcBef>
              <a:spcAft>
                <a:spcPts val="0"/>
              </a:spcAft>
            </a:pPr>
            <a:r>
              <a:rPr lang="zh-CN" altLang="en-US" dirty="0"/>
              <a:t>文本一：</a:t>
            </a:r>
            <a:endParaRPr lang="zh-CN" altLang="en-US" dirty="0"/>
          </a:p>
          <a:p>
            <a:pPr indent="457200" algn="ctr" fontAlgn="auto">
              <a:lnSpc>
                <a:spcPct val="100000"/>
              </a:lnSpc>
            </a:pPr>
            <a:r>
              <a:rPr sz="2400" b="1" dirty="0">
                <a:latin typeface="黑体" panose="02010609060101010101" charset="-122"/>
                <a:ea typeface="黑体" panose="02010609060101010101" charset="-122"/>
                <a:cs typeface="黑体" panose="02010609060101010101" charset="-122"/>
              </a:rPr>
              <a:t>一块土地</a:t>
            </a:r>
            <a:endParaRPr sz="2400" b="1" dirty="0">
              <a:latin typeface="黑体" panose="02010609060101010101" charset="-122"/>
              <a:ea typeface="黑体" panose="02010609060101010101" charset="-122"/>
              <a:cs typeface="黑体" panose="02010609060101010101" charset="-122"/>
            </a:endParaRPr>
          </a:p>
          <a:p>
            <a:pPr indent="457200" algn="ctr">
              <a:lnSpc>
                <a:spcPct val="150000"/>
              </a:lnSpc>
            </a:pPr>
            <a:r>
              <a:rPr lang="zh-CN" altLang="en-US" sz="1600" dirty="0"/>
              <a:t>贾平凹</a:t>
            </a:r>
            <a:endParaRPr lang="zh-CN" altLang="en-US" sz="1600" dirty="0"/>
          </a:p>
          <a:p>
            <a:pPr indent="457200" algn="l">
              <a:lnSpc>
                <a:spcPct val="150000"/>
              </a:lnSpc>
            </a:pPr>
            <a:r>
              <a:rPr lang="zh-CN" altLang="en-US" sz="1600" dirty="0"/>
              <a:t>这是他给我说的故事。</a:t>
            </a:r>
            <a:endParaRPr lang="zh-CN" altLang="en-US" sz="1600" dirty="0"/>
          </a:p>
          <a:p>
            <a:pPr indent="457200" algn="l">
              <a:lnSpc>
                <a:spcPct val="150000"/>
              </a:lnSpc>
            </a:pPr>
            <a:r>
              <a:rPr lang="zh-CN" altLang="en-US" sz="1600" dirty="0"/>
              <a:t>他那块地并不大</a:t>
            </a:r>
            <a:r>
              <a:rPr lang="en-US" altLang="zh-CN" sz="1600" dirty="0"/>
              <a:t>，</a:t>
            </a:r>
            <a:r>
              <a:rPr lang="zh-CN" altLang="en-US" sz="1600" dirty="0"/>
              <a:t>总共十八亩二分五</a:t>
            </a:r>
            <a:r>
              <a:rPr lang="en-US" altLang="zh-CN" sz="1600" dirty="0"/>
              <a:t>，</a:t>
            </a:r>
            <a:r>
              <a:rPr lang="zh-CN" altLang="en-US" sz="1600" dirty="0"/>
              <a:t>他们习惯说成十八亩地。十八亩地很平整</a:t>
            </a:r>
            <a:r>
              <a:rPr lang="en-US" altLang="zh-CN" sz="1600" dirty="0"/>
              <a:t>，</a:t>
            </a:r>
            <a:r>
              <a:rPr lang="zh-CN" altLang="en-US" sz="1600" dirty="0"/>
              <a:t>西边有一条水渠</a:t>
            </a:r>
            <a:r>
              <a:rPr lang="en-US" altLang="zh-CN" sz="1600" dirty="0"/>
              <a:t>，</a:t>
            </a:r>
            <a:r>
              <a:rPr lang="zh-CN" altLang="en-US" sz="1600" dirty="0"/>
              <a:t>水渠一拐</a:t>
            </a:r>
            <a:r>
              <a:rPr lang="en-US" altLang="zh-CN" sz="1600" dirty="0"/>
              <a:t>，</a:t>
            </a:r>
            <a:r>
              <a:rPr lang="zh-CN" altLang="en-US" sz="1600" dirty="0"/>
              <a:t>朝别的地方去了</a:t>
            </a:r>
            <a:r>
              <a:rPr lang="en-US" altLang="zh-CN" sz="1600" dirty="0"/>
              <a:t>，</a:t>
            </a:r>
            <a:r>
              <a:rPr lang="zh-CN" altLang="en-US" sz="1600" dirty="0"/>
              <a:t>拐弯处长了棵梧桐树。他那时太小</a:t>
            </a:r>
            <a:r>
              <a:rPr lang="en-US" altLang="zh-CN" sz="1600" dirty="0"/>
              <a:t>，</a:t>
            </a:r>
            <a:r>
              <a:rPr lang="zh-CN" altLang="en-US" sz="1600" dirty="0"/>
              <a:t>只有两岁吧</a:t>
            </a:r>
            <a:r>
              <a:rPr lang="en-US" altLang="zh-CN" sz="1600" dirty="0"/>
              <a:t>，</a:t>
            </a:r>
            <a:r>
              <a:rPr lang="zh-CN" altLang="en-US" sz="1600" dirty="0"/>
              <a:t>关心着那棵梧桐树上会不会来凤凰。那时候</a:t>
            </a:r>
            <a:r>
              <a:rPr lang="en-US" altLang="zh-CN" sz="1600" dirty="0"/>
              <a:t>，</a:t>
            </a:r>
            <a:r>
              <a:rPr lang="zh-CN" altLang="en-US" sz="1600" dirty="0"/>
              <a:t>他的太爷还在</a:t>
            </a:r>
            <a:r>
              <a:rPr lang="en-US" altLang="zh-CN" sz="1600" dirty="0"/>
              <a:t>，</a:t>
            </a:r>
            <a:r>
              <a:rPr lang="zh-CN" altLang="en-US" sz="1600" dirty="0"/>
              <a:t>有一阵子太爷总是去十八亩地</a:t>
            </a:r>
            <a:r>
              <a:rPr lang="en-US" altLang="zh-CN" sz="1600" dirty="0"/>
              <a:t>，</a:t>
            </a:r>
            <a:r>
              <a:rPr lang="zh-CN" altLang="en-US" sz="1600" dirty="0"/>
              <a:t>从地北头走到地南头</a:t>
            </a:r>
            <a:r>
              <a:rPr lang="en-US" altLang="zh-CN" sz="1600" dirty="0"/>
              <a:t>，</a:t>
            </a:r>
            <a:r>
              <a:rPr lang="zh-CN" altLang="en-US" sz="1600" dirty="0"/>
              <a:t>再从地南头走到地北头。太爷在地里走着就背了手</a:t>
            </a:r>
            <a:r>
              <a:rPr lang="en-US" altLang="zh-CN" sz="1600" dirty="0"/>
              <a:t>，</a:t>
            </a:r>
            <a:r>
              <a:rPr lang="zh-CN" altLang="en-US" sz="1600" dirty="0"/>
              <a:t>腿好像没了膝盖</a:t>
            </a:r>
            <a:r>
              <a:rPr lang="en-US" altLang="zh-CN" sz="1600" dirty="0"/>
              <a:t>，</a:t>
            </a:r>
            <a:r>
              <a:rPr lang="zh-CN" altLang="en-US" sz="1600" dirty="0"/>
              <a:t>直戳戳往前迈一步</a:t>
            </a:r>
            <a:r>
              <a:rPr lang="en-US" altLang="zh-CN" sz="1600" dirty="0"/>
              <a:t>，</a:t>
            </a:r>
            <a:r>
              <a:rPr lang="zh-CN" altLang="en-US" sz="1600" dirty="0"/>
              <a:t>再迈一步。从渠沿上走过的人说</a:t>
            </a:r>
            <a:r>
              <a:rPr lang="en-US" altLang="zh-CN" sz="1600" dirty="0"/>
              <a:t>:</a:t>
            </a:r>
            <a:r>
              <a:rPr lang="zh-CN" altLang="en-US" sz="1600" dirty="0"/>
              <a:t>阿爷</a:t>
            </a:r>
            <a:r>
              <a:rPr lang="en-US" altLang="zh-CN" sz="1600" dirty="0"/>
              <a:t>，</a:t>
            </a:r>
            <a:r>
              <a:rPr lang="zh-CN" altLang="en-US" sz="1600" dirty="0"/>
              <a:t>你咋天天都量地哩</a:t>
            </a:r>
            <a:r>
              <a:rPr lang="en-US" altLang="zh-CN" sz="1600" dirty="0"/>
              <a:t>?</a:t>
            </a:r>
            <a:endParaRPr lang="en-US" altLang="zh-CN" sz="1600" dirty="0"/>
          </a:p>
          <a:p>
            <a:pPr indent="457200" algn="l">
              <a:lnSpc>
                <a:spcPct val="150000"/>
              </a:lnSpc>
            </a:pPr>
            <a:r>
              <a:rPr lang="zh-CN" altLang="en-US" sz="1600" dirty="0"/>
              <a:t>爷的爷刚刚来到沙白村时</a:t>
            </a:r>
            <a:r>
              <a:rPr lang="en-US" altLang="zh-CN" sz="1600" dirty="0"/>
              <a:t>，</a:t>
            </a:r>
            <a:r>
              <a:rPr lang="zh-CN" altLang="en-US" sz="1600" dirty="0"/>
              <a:t>那里还是一片狼牙刺滩</a:t>
            </a:r>
            <a:r>
              <a:rPr lang="en-US" altLang="zh-CN" sz="1600" dirty="0"/>
              <a:t>，</a:t>
            </a:r>
            <a:r>
              <a:rPr lang="zh-CN" altLang="en-US" sz="1600" dirty="0"/>
              <a:t>一家人起早贪黑硬是挖掉了狼牙刺</a:t>
            </a:r>
            <a:r>
              <a:rPr lang="en-US" altLang="zh-CN" sz="1600" dirty="0"/>
              <a:t>，</a:t>
            </a:r>
            <a:r>
              <a:rPr lang="zh-CN" altLang="en-US" sz="1600" dirty="0"/>
              <a:t>搬走了石头</a:t>
            </a:r>
            <a:r>
              <a:rPr lang="en-US" altLang="zh-CN" sz="1600" dirty="0"/>
              <a:t>，</a:t>
            </a:r>
            <a:r>
              <a:rPr lang="zh-CN" altLang="en-US" sz="1600" dirty="0"/>
              <a:t>才修出来了十八亩地。但在太爷三十岁的那一年</a:t>
            </a:r>
            <a:r>
              <a:rPr lang="en-US" altLang="zh-CN" sz="1600" dirty="0"/>
              <a:t>，</a:t>
            </a:r>
            <a:r>
              <a:rPr lang="zh-CN" altLang="en-US" sz="1600" dirty="0"/>
              <a:t>房子着了大火</a:t>
            </a:r>
            <a:r>
              <a:rPr lang="en-US" altLang="zh-CN" sz="1600" dirty="0"/>
              <a:t>，</a:t>
            </a:r>
            <a:r>
              <a:rPr lang="zh-CN" altLang="en-US" sz="1600" dirty="0"/>
              <a:t>把什么都烧成了灰</a:t>
            </a:r>
            <a:r>
              <a:rPr lang="en-US" altLang="zh-CN" sz="1600" dirty="0"/>
              <a:t>，</a:t>
            </a:r>
            <a:r>
              <a:rPr lang="zh-CN" altLang="en-US" sz="1600" dirty="0"/>
              <a:t>十八亩地就卖给了村里的马家</a:t>
            </a:r>
            <a:r>
              <a:rPr lang="en-US" altLang="zh-CN" sz="1600" dirty="0"/>
              <a:t>，</a:t>
            </a:r>
            <a:r>
              <a:rPr lang="zh-CN" altLang="en-US" sz="1600" dirty="0"/>
              <a:t>太爷还从此给人家吆马车。</a:t>
            </a:r>
            <a:endParaRPr lang="zh-CN" altLang="en-US" sz="1600" dirty="0"/>
          </a:p>
          <a:p>
            <a:pPr indent="457200" algn="l">
              <a:lnSpc>
                <a:spcPct val="150000"/>
              </a:lnSpc>
            </a:pPr>
            <a:r>
              <a:rPr lang="zh-CN" altLang="en-US" sz="1600" dirty="0"/>
              <a:t>太爷在用步子丈量着十八亩地</a:t>
            </a:r>
            <a:r>
              <a:rPr lang="en-US" altLang="zh-CN" sz="1600" dirty="0"/>
              <a:t>，</a:t>
            </a:r>
            <a:r>
              <a:rPr lang="zh-CN" altLang="en-US" sz="1600" dirty="0"/>
              <a:t>村子里正叮叮咣咣地敲锣鼓。锣鼓敲到谁家</a:t>
            </a:r>
            <a:r>
              <a:rPr lang="en-US" altLang="zh-CN" sz="1600" dirty="0"/>
              <a:t>，</a:t>
            </a:r>
            <a:r>
              <a:rPr lang="zh-CN" altLang="en-US" sz="1600" dirty="0"/>
              <a:t>谁家就拿一条红被面来挂彩。太爷说</a:t>
            </a:r>
            <a:r>
              <a:rPr lang="en-US" altLang="zh-CN" sz="1600" dirty="0"/>
              <a:t>:</a:t>
            </a:r>
            <a:r>
              <a:rPr lang="zh-CN" altLang="en-US" sz="1600" dirty="0"/>
              <a:t>土地改革了呀</a:t>
            </a:r>
            <a:r>
              <a:rPr lang="en-US" altLang="zh-CN" sz="1600" dirty="0"/>
              <a:t>!</a:t>
            </a:r>
            <a:endParaRPr lang="en-US" altLang="zh-CN" sz="1600" dirty="0"/>
          </a:p>
          <a:p>
            <a:pPr indent="457200" algn="l">
              <a:lnSpc>
                <a:spcPct val="150000"/>
              </a:lnSpc>
            </a:pPr>
            <a:endParaRPr lang="zh-CN" altLang="en-US" sz="1600" dirty="0"/>
          </a:p>
        </p:txBody>
      </p:sp>
      <p:grpSp>
        <p:nvGrpSpPr>
          <p:cNvPr id="21" name="组合 20"/>
          <p:cNvGrpSpPr/>
          <p:nvPr/>
        </p:nvGrpSpPr>
        <p:grpSpPr>
          <a:xfrm>
            <a:off x="335915" y="771525"/>
            <a:ext cx="3568065" cy="613410"/>
            <a:chOff x="1216" y="1452"/>
            <a:chExt cx="5619" cy="966"/>
          </a:xfrm>
        </p:grpSpPr>
        <p:sp>
          <p:nvSpPr>
            <p:cNvPr id="22" name="文本框 21"/>
            <p:cNvSpPr txBox="1"/>
            <p:nvPr>
              <p:custDataLst>
                <p:tags r:id="rId3"/>
              </p:custDataLst>
            </p:nvPr>
          </p:nvSpPr>
          <p:spPr>
            <a:xfrm>
              <a:off x="2182" y="1452"/>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197610"/>
            <a:ext cx="10730230" cy="5220970"/>
          </a:xfrm>
          <a:prstGeom prst="rect">
            <a:avLst/>
          </a:prstGeom>
          <a:noFill/>
        </p:spPr>
        <p:txBody>
          <a:bodyPr wrap="square" rtlCol="0">
            <a:spAutoFit/>
          </a:bodyPr>
          <a:p>
            <a:pPr fontAlgn="auto">
              <a:lnSpc>
                <a:spcPts val="2500"/>
              </a:lnSpc>
              <a:spcBef>
                <a:spcPts val="0"/>
              </a:spcBef>
              <a:spcAft>
                <a:spcPts val="0"/>
              </a:spcAft>
            </a:pPr>
            <a:r>
              <a:rPr lang="en-US" sz="1600" dirty="0"/>
              <a:t>      </a:t>
            </a:r>
            <a:r>
              <a:rPr lang="zh-CN" altLang="en-US" sz="1600" dirty="0">
                <a:sym typeface="+mn-ea"/>
              </a:rPr>
              <a:t>太爷在十八亩地里种了麦子。可是</a:t>
            </a:r>
            <a:r>
              <a:rPr lang="en-US" altLang="zh-CN" sz="1600" dirty="0">
                <a:sym typeface="+mn-ea"/>
              </a:rPr>
              <a:t>，</a:t>
            </a:r>
            <a:r>
              <a:rPr lang="zh-CN" altLang="en-US" sz="1600" dirty="0">
                <a:sym typeface="+mn-ea"/>
              </a:rPr>
              <a:t>麦子刚刚泛黄</a:t>
            </a:r>
            <a:r>
              <a:rPr lang="en-US" altLang="zh-CN" sz="1600" dirty="0">
                <a:sym typeface="+mn-ea"/>
              </a:rPr>
              <a:t>，</a:t>
            </a:r>
            <a:r>
              <a:rPr lang="zh-CN" altLang="en-US" sz="1600" dirty="0">
                <a:sym typeface="+mn-ea"/>
              </a:rPr>
              <a:t>太爷却死了。沙白村的坟地都是在村东那个堆料浆石的高岗子上的</a:t>
            </a:r>
            <a:r>
              <a:rPr lang="en-US" altLang="zh-CN" sz="1600" dirty="0">
                <a:sym typeface="+mn-ea"/>
              </a:rPr>
              <a:t>，</a:t>
            </a:r>
            <a:r>
              <a:rPr lang="zh-CN" altLang="en-US" sz="1600" dirty="0">
                <a:sym typeface="+mn-ea"/>
              </a:rPr>
              <a:t>只有太爷的坟埋在梧桐树下。</a:t>
            </a:r>
            <a:endParaRPr lang="zh-CN" altLang="en-US" sz="1600" dirty="0">
              <a:sym typeface="+mn-ea"/>
            </a:endParaRPr>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爷对十八亩地更是上心</a:t>
            </a:r>
            <a:r>
              <a:rPr lang="en-US" altLang="zh-CN" sz="1600" dirty="0"/>
              <a:t>，</a:t>
            </a:r>
            <a:r>
              <a:rPr lang="zh-CN" altLang="en-US" sz="1600" dirty="0"/>
              <a:t>种麦</a:t>
            </a:r>
            <a:r>
              <a:rPr lang="en-US" altLang="zh-CN" sz="1600" dirty="0"/>
              <a:t>，</a:t>
            </a:r>
            <a:r>
              <a:rPr lang="zh-CN" altLang="en-US" sz="1600" dirty="0"/>
              <a:t>种苞谷</a:t>
            </a:r>
            <a:r>
              <a:rPr lang="en-US" altLang="zh-CN" sz="1600" dirty="0"/>
              <a:t>，</a:t>
            </a:r>
            <a:r>
              <a:rPr lang="zh-CN" altLang="en-US" sz="1600" dirty="0"/>
              <a:t>也种豌豆和芝麻</a:t>
            </a:r>
            <a:r>
              <a:rPr lang="en-US" altLang="zh-CN" sz="1600" dirty="0"/>
              <a:t>，</a:t>
            </a:r>
            <a:r>
              <a:rPr lang="zh-CN" altLang="en-US" sz="1600" dirty="0"/>
              <a:t>地堰砌得又细又直</a:t>
            </a:r>
            <a:r>
              <a:rPr lang="en-US" altLang="zh-CN" sz="1600" dirty="0"/>
              <a:t>，</a:t>
            </a:r>
            <a:r>
              <a:rPr lang="zh-CN" altLang="en-US" sz="1600" dirty="0"/>
              <a:t>地里的土疙瘩都揸得碎碎的。他亲眼看过爷在吃土</a:t>
            </a:r>
            <a:r>
              <a:rPr lang="en-US" altLang="zh-CN" sz="1600" dirty="0"/>
              <a:t>，</a:t>
            </a:r>
            <a:r>
              <a:rPr lang="zh-CN" altLang="en-US" sz="1600" dirty="0"/>
              <a:t>那是一个秋后</a:t>
            </a:r>
            <a:r>
              <a:rPr lang="en-US" altLang="zh-CN" sz="1600" dirty="0"/>
              <a:t>，</a:t>
            </a:r>
            <a:r>
              <a:rPr lang="zh-CN" altLang="en-US" sz="1600" dirty="0"/>
              <a:t>麦苗还没有出来</a:t>
            </a:r>
            <a:r>
              <a:rPr lang="en-US" altLang="zh-CN" sz="1600" dirty="0"/>
              <a:t>，</a:t>
            </a:r>
            <a:r>
              <a:rPr lang="zh-CN" altLang="en-US" sz="1600" dirty="0"/>
              <a:t>爷领着他在地里走</a:t>
            </a:r>
            <a:r>
              <a:rPr lang="en-US" altLang="zh-CN" sz="1600" dirty="0"/>
              <a:t>，</a:t>
            </a:r>
            <a:r>
              <a:rPr lang="zh-CN" altLang="en-US" sz="1600" dirty="0"/>
              <a:t>爷一直鼻孔张大地吸。他说爷你吸啥呢</a:t>
            </a:r>
            <a:r>
              <a:rPr lang="en-US" altLang="zh-CN" sz="1600" dirty="0"/>
              <a:t>?</a:t>
            </a:r>
            <a:r>
              <a:rPr lang="zh-CN" altLang="en-US" sz="1600" dirty="0"/>
              <a:t>爷说你没有闻到土气香吗</a:t>
            </a:r>
            <a:r>
              <a:rPr lang="en-US" altLang="zh-CN" sz="1600" dirty="0"/>
              <a:t>?</a:t>
            </a:r>
            <a:r>
              <a:rPr lang="zh-CN" altLang="en-US" sz="1600" dirty="0"/>
              <a:t>他闻不出来</a:t>
            </a:r>
            <a:r>
              <a:rPr lang="en-US" altLang="zh-CN" sz="1600" dirty="0"/>
              <a:t>，</a:t>
            </a:r>
            <a:r>
              <a:rPr lang="zh-CN" altLang="en-US" sz="1600" dirty="0"/>
              <a:t>爷就从地上捏了一把土</a:t>
            </a:r>
            <a:r>
              <a:rPr lang="en-US" altLang="zh-CN" sz="1600" dirty="0"/>
              <a:t>，</a:t>
            </a:r>
            <a:r>
              <a:rPr lang="zh-CN" altLang="en-US" sz="1600" dirty="0"/>
              <a:t>捏着捏着</a:t>
            </a:r>
            <a:r>
              <a:rPr lang="en-US" altLang="zh-CN" sz="1600" dirty="0"/>
              <a:t>，</a:t>
            </a:r>
            <a:r>
              <a:rPr lang="zh-CN" altLang="en-US" sz="1600" dirty="0"/>
              <a:t>竟把一小撮塞在嘴里嚼起来了</a:t>
            </a:r>
            <a:r>
              <a:rPr lang="en-US" altLang="zh-CN" sz="1600" dirty="0"/>
              <a:t>，</a:t>
            </a:r>
            <a:r>
              <a:rPr lang="zh-CN" altLang="en-US" sz="1600" dirty="0"/>
              <a:t>吓了他一跳。</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他说</a:t>
            </a:r>
            <a:r>
              <a:rPr lang="en-US" altLang="zh-CN" sz="1600" dirty="0"/>
              <a:t>:</a:t>
            </a:r>
            <a:r>
              <a:rPr lang="zh-CN" altLang="en-US" sz="1600" dirty="0"/>
              <a:t>爷是蚯蚓。爷呵呵地笑了</a:t>
            </a:r>
            <a:r>
              <a:rPr lang="en-US" altLang="zh-CN" sz="1600" dirty="0"/>
              <a:t>，</a:t>
            </a:r>
            <a:r>
              <a:rPr lang="zh-CN" altLang="en-US" sz="1600" dirty="0"/>
              <a:t>说</a:t>
            </a:r>
            <a:r>
              <a:rPr lang="en-US" altLang="zh-CN" sz="1600" dirty="0"/>
              <a:t>:</a:t>
            </a:r>
            <a:r>
              <a:rPr lang="zh-CN" altLang="en-US" sz="1600" dirty="0"/>
              <a:t>蚯蚓</a:t>
            </a:r>
            <a:r>
              <a:rPr lang="en-US" altLang="zh-CN" sz="1600" dirty="0"/>
              <a:t>?</a:t>
            </a:r>
            <a:r>
              <a:rPr lang="zh-CN" altLang="en-US" sz="1600" dirty="0"/>
              <a:t>啊</a:t>
            </a:r>
            <a:r>
              <a:rPr lang="en-US" altLang="zh-CN" sz="1600" dirty="0"/>
              <a:t>，</a:t>
            </a:r>
            <a:r>
              <a:rPr lang="zh-CN" altLang="en-US" sz="1600" dirty="0"/>
              <a:t>蚯蚓</a:t>
            </a:r>
            <a:r>
              <a:rPr lang="en-US" altLang="zh-CN" sz="1600" dirty="0"/>
              <a:t>，</a:t>
            </a:r>
            <a:r>
              <a:rPr lang="zh-CN" altLang="en-US" sz="1600" dirty="0"/>
              <a:t>爷是蚯蚓。</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后来</a:t>
            </a:r>
            <a:r>
              <a:rPr lang="en-US" altLang="zh-CN" sz="1600" dirty="0"/>
              <a:t>，</a:t>
            </a:r>
            <a:r>
              <a:rPr lang="zh-CN" altLang="en-US" sz="1600" dirty="0"/>
              <a:t>爷就当了村长。当了村长</a:t>
            </a:r>
            <a:r>
              <a:rPr lang="en-US" altLang="zh-CN" sz="1600" dirty="0"/>
              <a:t>，</a:t>
            </a:r>
            <a:r>
              <a:rPr lang="zh-CN" altLang="en-US" sz="1600" dirty="0"/>
              <a:t>就走方字步</a:t>
            </a:r>
            <a:r>
              <a:rPr lang="en-US" altLang="zh-CN" sz="1600" dirty="0"/>
              <a:t>，</a:t>
            </a:r>
            <a:r>
              <a:rPr lang="zh-CN" altLang="en-US" sz="1600" dirty="0"/>
              <a:t>在村道里走</a:t>
            </a:r>
            <a:r>
              <a:rPr lang="en-US" altLang="zh-CN" sz="1600" dirty="0"/>
              <a:t>，</a:t>
            </a:r>
            <a:r>
              <a:rPr lang="zh-CN" altLang="en-US" sz="1600" dirty="0"/>
              <a:t>人人见了都问候。爷怎样经管着村子</a:t>
            </a:r>
            <a:r>
              <a:rPr lang="en-US" altLang="zh-CN" sz="1600" dirty="0"/>
              <a:t>，</a:t>
            </a:r>
            <a:r>
              <a:rPr lang="zh-CN" altLang="en-US" sz="1600" dirty="0"/>
              <a:t>他不甚清楚</a:t>
            </a:r>
            <a:r>
              <a:rPr lang="en-US" altLang="zh-CN" sz="1600" dirty="0"/>
              <a:t>，</a:t>
            </a:r>
            <a:r>
              <a:rPr lang="zh-CN" altLang="en-US" sz="1600" dirty="0"/>
              <a:t>但在爷当村长的几年里</a:t>
            </a:r>
            <a:r>
              <a:rPr lang="en-US" altLang="zh-CN" sz="1600" dirty="0"/>
              <a:t>，</a:t>
            </a:r>
            <a:r>
              <a:rPr lang="zh-CN" altLang="en-US" sz="1600" dirty="0"/>
              <a:t>沙白村一下子成了远近闻名的先进村。是过了两年吧</a:t>
            </a:r>
            <a:r>
              <a:rPr lang="en-US" altLang="zh-CN" sz="1600" dirty="0"/>
              <a:t>，</a:t>
            </a:r>
            <a:r>
              <a:rPr lang="zh-CN" altLang="en-US" sz="1600" dirty="0"/>
              <a:t>村里又是敲锣打鼓。婆问爷</a:t>
            </a:r>
            <a:r>
              <a:rPr lang="en-US" altLang="zh-CN" sz="1600" dirty="0"/>
              <a:t>:</a:t>
            </a:r>
            <a:r>
              <a:rPr lang="zh-CN" altLang="en-US" sz="1600" dirty="0"/>
              <a:t>咋又敲锣鼓哩</a:t>
            </a:r>
            <a:r>
              <a:rPr lang="en-US" altLang="zh-CN" sz="1600" dirty="0"/>
              <a:t>?</a:t>
            </a:r>
            <a:r>
              <a:rPr lang="zh-CN" altLang="en-US" sz="1600" dirty="0"/>
              <a:t>爷说</a:t>
            </a:r>
            <a:r>
              <a:rPr lang="en-US" altLang="zh-CN" sz="1600" dirty="0"/>
              <a:t>:</a:t>
            </a:r>
            <a:r>
              <a:rPr lang="zh-CN" altLang="en-US" sz="1600" dirty="0"/>
              <a:t>社会又变呀</a:t>
            </a:r>
            <a:r>
              <a:rPr lang="en-US" altLang="zh-CN" sz="1600" dirty="0"/>
              <a:t>，</a:t>
            </a:r>
            <a:r>
              <a:rPr lang="zh-CN" altLang="en-US" sz="1600" dirty="0"/>
              <a:t>要收地呀。这就是成立了人民公社。</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村子里架起了高音喇叭</a:t>
            </a:r>
            <a:r>
              <a:rPr lang="en-US" altLang="zh-CN" sz="1600" dirty="0"/>
              <a:t>，</a:t>
            </a:r>
            <a:r>
              <a:rPr lang="zh-CN" altLang="en-US" sz="1600" dirty="0"/>
              <a:t>整天在说着人民公社好。但是爷不久就病了</a:t>
            </a:r>
            <a:r>
              <a:rPr lang="en-US" altLang="zh-CN" sz="1600" dirty="0"/>
              <a:t>，</a:t>
            </a:r>
            <a:r>
              <a:rPr lang="zh-CN" altLang="en-US" sz="1600" dirty="0"/>
              <a:t>汤米不进。侧睡了一个月</a:t>
            </a:r>
            <a:r>
              <a:rPr lang="en-US" altLang="zh-CN" sz="1600" dirty="0"/>
              <a:t>，</a:t>
            </a:r>
            <a:r>
              <a:rPr lang="zh-CN" altLang="en-US" sz="1600" dirty="0"/>
              <a:t>到了初秋</a:t>
            </a:r>
            <a:r>
              <a:rPr lang="en-US" altLang="zh-CN" sz="1600" dirty="0"/>
              <a:t>，</a:t>
            </a:r>
            <a:r>
              <a:rPr lang="zh-CN" altLang="en-US" sz="1600" dirty="0"/>
              <a:t>爷突然精神好些</a:t>
            </a:r>
            <a:r>
              <a:rPr lang="en-US" altLang="zh-CN" sz="1600" dirty="0"/>
              <a:t>，</a:t>
            </a:r>
            <a:r>
              <a:rPr lang="zh-CN" altLang="en-US" sz="1600" dirty="0"/>
              <a:t>要家里人搀着去十八亩地</a:t>
            </a:r>
            <a:r>
              <a:rPr lang="en-US" altLang="zh-CN" sz="1600" dirty="0"/>
              <a:t>，</a:t>
            </a:r>
            <a:r>
              <a:rPr lang="zh-CN" altLang="en-US" sz="1600" dirty="0"/>
              <a:t>家里人搀着他到梧桐下。爷说</a:t>
            </a:r>
            <a:r>
              <a:rPr lang="en-US" altLang="zh-CN" sz="1600" dirty="0"/>
              <a:t>:</a:t>
            </a:r>
            <a:r>
              <a:rPr lang="zh-CN" altLang="en-US" sz="1600" dirty="0"/>
              <a:t>哦</a:t>
            </a:r>
            <a:r>
              <a:rPr lang="en-US" altLang="zh-CN" sz="1600" dirty="0"/>
              <a:t>，</a:t>
            </a:r>
            <a:r>
              <a:rPr lang="zh-CN" altLang="en-US" sz="1600" dirty="0"/>
              <a:t>芝麻开花了。头一歪</a:t>
            </a:r>
            <a:r>
              <a:rPr lang="en-US" altLang="zh-CN" sz="1600" dirty="0"/>
              <a:t>，</a:t>
            </a:r>
            <a:r>
              <a:rPr lang="zh-CN" altLang="en-US" sz="1600" dirty="0"/>
              <a:t>咽了气。</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爷死后没有埋在十八亩地里</a:t>
            </a:r>
            <a:r>
              <a:rPr lang="en-US" altLang="zh-CN" sz="1600" dirty="0"/>
              <a:t>，</a:t>
            </a:r>
            <a:r>
              <a:rPr lang="zh-CN" altLang="en-US" sz="1600" dirty="0"/>
              <a:t>因为十八亩地已经不属于他家的地了。</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en-US" altLang="zh-CN" sz="1600" dirty="0"/>
              <a:t> </a:t>
            </a:r>
            <a:r>
              <a:rPr lang="zh-CN" altLang="en-US" sz="1600" dirty="0"/>
              <a:t>这期间发生了多少事啊</a:t>
            </a:r>
            <a:r>
              <a:rPr lang="en-US" altLang="zh-CN" sz="1600" dirty="0"/>
              <a:t>，</a:t>
            </a:r>
            <a:r>
              <a:rPr lang="zh-CN" altLang="en-US" sz="1600" dirty="0"/>
              <a:t>他娘死了</a:t>
            </a:r>
            <a:r>
              <a:rPr lang="en-US" altLang="zh-CN" sz="1600" dirty="0"/>
              <a:t>，</a:t>
            </a:r>
            <a:r>
              <a:rPr lang="zh-CN" altLang="en-US" sz="1600" dirty="0"/>
              <a:t>他爹摔断过腿</a:t>
            </a:r>
            <a:r>
              <a:rPr lang="en-US" altLang="zh-CN" sz="1600" dirty="0"/>
              <a:t>，</a:t>
            </a:r>
            <a:r>
              <a:rPr lang="zh-CN" altLang="en-US" sz="1600" dirty="0"/>
              <a:t>他又上了大学</a:t>
            </a:r>
            <a:r>
              <a:rPr lang="en-US" altLang="zh-CN" sz="1600" dirty="0"/>
              <a:t>，</a:t>
            </a:r>
            <a:r>
              <a:rPr lang="zh-CN" altLang="en-US" sz="1600" dirty="0"/>
              <a:t>大学毕业又在一报社上班。</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他再一次回到沙白村</a:t>
            </a:r>
            <a:r>
              <a:rPr lang="en-US" altLang="zh-CN" sz="1600" dirty="0"/>
              <a:t>，</a:t>
            </a:r>
            <a:r>
              <a:rPr lang="zh-CN" altLang="en-US" sz="1600" dirty="0"/>
              <a:t>把辞退工作准备经商的想法说给爹。他记得清清楚楚</a:t>
            </a:r>
            <a:r>
              <a:rPr lang="en-US" altLang="zh-CN" sz="1600" dirty="0"/>
              <a:t>，</a:t>
            </a:r>
            <a:r>
              <a:rPr lang="zh-CN" altLang="en-US" sz="1600" dirty="0"/>
              <a:t>那一天他家的院子里涌了好多人。院子人说</a:t>
            </a:r>
            <a:r>
              <a:rPr lang="en-US" altLang="zh-CN" sz="1600" dirty="0"/>
              <a:t>:</a:t>
            </a:r>
            <a:r>
              <a:rPr lang="zh-CN" altLang="en-US" sz="1600" dirty="0"/>
              <a:t>征地啦</a:t>
            </a:r>
            <a:r>
              <a:rPr lang="en-US" altLang="zh-CN" sz="1600" dirty="0"/>
              <a:t>，</a:t>
            </a:r>
            <a:r>
              <a:rPr lang="zh-CN" altLang="en-US" sz="1600" dirty="0"/>
              <a:t>征地啦</a:t>
            </a:r>
            <a:r>
              <a:rPr lang="en-US" altLang="zh-CN" sz="1600" dirty="0"/>
              <a:t>!</a:t>
            </a:r>
            <a:r>
              <a:rPr lang="zh-CN" altLang="en-US" sz="1600" dirty="0"/>
              <a:t>那个晚上</a:t>
            </a:r>
            <a:r>
              <a:rPr lang="en-US" altLang="zh-CN" sz="1600" dirty="0"/>
              <a:t>，</a:t>
            </a:r>
            <a:r>
              <a:rPr lang="zh-CN" altLang="en-US" sz="1600" dirty="0"/>
              <a:t>沙白村人都在高兴</a:t>
            </a:r>
            <a:r>
              <a:rPr lang="en-US" altLang="zh-CN" sz="1600" dirty="0"/>
              <a:t>，</a:t>
            </a:r>
            <a:r>
              <a:rPr lang="zh-CN" altLang="en-US" sz="1600" dirty="0"/>
              <a:t>这地一征</a:t>
            </a:r>
            <a:r>
              <a:rPr lang="en-US" altLang="zh-CN" sz="1600" dirty="0"/>
              <a:t>，</a:t>
            </a:r>
            <a:r>
              <a:rPr lang="zh-CN" altLang="en-US" sz="1600" dirty="0"/>
              <a:t>他们终于不再是农民了</a:t>
            </a:r>
            <a:r>
              <a:rPr lang="en-US" altLang="zh-CN" sz="1600" dirty="0"/>
              <a:t>，</a:t>
            </a:r>
            <a:r>
              <a:rPr lang="zh-CN" altLang="en-US" sz="1600" dirty="0"/>
              <a:t>而且每家还领到了一大笔补贴费</a:t>
            </a:r>
            <a:r>
              <a:rPr lang="en-US" altLang="zh-CN" sz="1600" dirty="0"/>
              <a:t>，</a:t>
            </a:r>
            <a:r>
              <a:rPr lang="zh-CN" altLang="en-US" sz="1600" dirty="0"/>
              <a:t>就筹划着该怎么使用这些钱了</a:t>
            </a:r>
            <a:r>
              <a:rPr lang="en-US" altLang="zh-CN" sz="1600" dirty="0"/>
              <a:t>，</a:t>
            </a:r>
            <a:r>
              <a:rPr lang="zh-CN" altLang="en-US" sz="1600" dirty="0"/>
              <a:t>他爹却在屋里喝闷酒</a:t>
            </a:r>
            <a:r>
              <a:rPr lang="en-US" altLang="zh-CN" sz="1600" dirty="0"/>
              <a:t>，</a:t>
            </a:r>
            <a:r>
              <a:rPr lang="zh-CN" altLang="en-US" sz="1600" dirty="0"/>
              <a:t>喝了半瓶子</a:t>
            </a:r>
            <a:r>
              <a:rPr lang="en-US" altLang="zh-CN" sz="1600" dirty="0"/>
              <a:t>，</a:t>
            </a:r>
            <a:r>
              <a:rPr lang="zh-CN" altLang="en-US" sz="1600" dirty="0"/>
              <a:t>喝得一脸的汗都是油。</a:t>
            </a:r>
            <a:endParaRPr lang="zh-CN" altLang="en-US"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4900295"/>
          </a:xfrm>
          <a:prstGeom prst="rect">
            <a:avLst/>
          </a:prstGeom>
          <a:noFill/>
        </p:spPr>
        <p:txBody>
          <a:bodyPr wrap="square" rtlCol="0">
            <a:spAutoFit/>
          </a:bodyPr>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爹问</a:t>
            </a:r>
            <a:r>
              <a:rPr lang="en-US" altLang="zh-CN" sz="1600" dirty="0"/>
              <a:t>:</a:t>
            </a:r>
            <a:r>
              <a:rPr lang="zh-CN" altLang="en-US" sz="1600" dirty="0"/>
              <a:t>你爹真的也不是农民了</a:t>
            </a:r>
            <a:r>
              <a:rPr lang="en-US" altLang="zh-CN" sz="1600" dirty="0"/>
              <a:t>?</a:t>
            </a:r>
            <a:r>
              <a:rPr lang="zh-CN" altLang="en-US" sz="1600" dirty="0"/>
              <a:t>他说</a:t>
            </a:r>
            <a:r>
              <a:rPr lang="en-US" altLang="zh-CN" sz="1600" dirty="0"/>
              <a:t>:</a:t>
            </a:r>
            <a:r>
              <a:rPr lang="zh-CN" altLang="en-US" sz="1600" dirty="0"/>
              <a:t>当然不是农民了。爹却说咱到十八亩地去。</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他能理解爹的心情</a:t>
            </a:r>
            <a:r>
              <a:rPr lang="en-US" altLang="zh-CN" sz="1600" dirty="0"/>
              <a:t>，</a:t>
            </a:r>
            <a:r>
              <a:rPr lang="zh-CN" altLang="en-US" sz="1600" dirty="0"/>
              <a:t>以前分了地</a:t>
            </a:r>
            <a:r>
              <a:rPr lang="en-US" altLang="zh-CN" sz="1600" dirty="0"/>
              <a:t>，</a:t>
            </a:r>
            <a:r>
              <a:rPr lang="zh-CN" altLang="en-US" sz="1600" dirty="0"/>
              <a:t>又收了地</a:t>
            </a:r>
            <a:r>
              <a:rPr lang="en-US" altLang="zh-CN" sz="1600" dirty="0"/>
              <a:t>，</a:t>
            </a:r>
            <a:r>
              <a:rPr lang="zh-CN" altLang="en-US" sz="1600" dirty="0"/>
              <a:t>地还在沙白村</a:t>
            </a:r>
            <a:r>
              <a:rPr lang="en-US" altLang="zh-CN" sz="1600" dirty="0"/>
              <a:t>，</a:t>
            </a:r>
            <a:r>
              <a:rPr lang="zh-CN" altLang="en-US" sz="1600" dirty="0"/>
              <a:t>天天都能看到</a:t>
            </a:r>
            <a:r>
              <a:rPr lang="en-US" altLang="zh-CN" sz="1600" dirty="0"/>
              <a:t>，</a:t>
            </a:r>
            <a:r>
              <a:rPr lang="zh-CN" altLang="en-US" sz="1600" dirty="0"/>
              <a:t>现在却要离开沙白村</a:t>
            </a:r>
            <a:r>
              <a:rPr lang="en-US" altLang="zh-CN" sz="1600" dirty="0"/>
              <a:t>，</a:t>
            </a:r>
            <a:r>
              <a:rPr lang="zh-CN" altLang="en-US" sz="1600" dirty="0"/>
              <a:t>十八亩地说不定做什么用场</a:t>
            </a:r>
            <a:r>
              <a:rPr lang="en-US" altLang="zh-CN" sz="1600" dirty="0"/>
              <a:t>，</a:t>
            </a:r>
            <a:r>
              <a:rPr lang="zh-CN" altLang="en-US" sz="1600" dirty="0"/>
              <a:t>就再也没有了呀。他陪爹去了十八亩地</a:t>
            </a:r>
            <a:r>
              <a:rPr lang="en-US" altLang="zh-CN" sz="1600" dirty="0"/>
              <a:t>，</a:t>
            </a:r>
            <a:r>
              <a:rPr lang="zh-CN" altLang="en-US" sz="1600" dirty="0"/>
              <a:t>从地南头走到地北头</a:t>
            </a:r>
            <a:r>
              <a:rPr lang="en-US" altLang="zh-CN" sz="1600" dirty="0"/>
              <a:t>，</a:t>
            </a:r>
            <a:r>
              <a:rPr lang="zh-CN" altLang="en-US" sz="1600" dirty="0"/>
              <a:t>走了七八个来回</a:t>
            </a:r>
            <a:r>
              <a:rPr lang="en-US" altLang="zh-CN" sz="1600" dirty="0"/>
              <a:t>，</a:t>
            </a:r>
            <a:r>
              <a:rPr lang="zh-CN" altLang="en-US" sz="1600" dirty="0"/>
              <a:t>爹的腿一软就跪在地上磕头。他不知</a:t>
            </a:r>
            <a:r>
              <a:rPr lang="zh-CN" altLang="en-US" sz="1600" dirty="0">
                <a:sym typeface="+mn-ea"/>
              </a:rPr>
              <a:t> </a:t>
            </a:r>
            <a:r>
              <a:rPr lang="en-US" altLang="zh-CN" sz="1600" dirty="0">
                <a:sym typeface="+mn-ea"/>
              </a:rPr>
              <a:t>   </a:t>
            </a:r>
            <a:r>
              <a:rPr lang="zh-CN" altLang="en-US" sz="1600" dirty="0">
                <a:sym typeface="+mn-ea"/>
              </a:rPr>
              <a:t> </a:t>
            </a:r>
            <a:r>
              <a:rPr lang="en-US" altLang="zh-CN" sz="1600" dirty="0">
                <a:sym typeface="+mn-ea"/>
              </a:rPr>
              <a:t>   </a:t>
            </a:r>
            <a:r>
              <a:rPr lang="zh-CN" altLang="en-US" sz="1600" dirty="0"/>
              <a:t>道爹是给十八亩地磕头哩</a:t>
            </a:r>
            <a:r>
              <a:rPr lang="en-US" altLang="zh-CN" sz="1600" dirty="0"/>
              <a:t>，</a:t>
            </a:r>
            <a:r>
              <a:rPr lang="zh-CN" altLang="en-US" sz="1600" dirty="0"/>
              <a:t>还是给埋在十八亩地里的太爷磕头。</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爹离开了沙白村</a:t>
            </a:r>
            <a:r>
              <a:rPr lang="en-US" altLang="zh-CN" sz="1600" dirty="0"/>
              <a:t>，</a:t>
            </a:r>
            <a:r>
              <a:rPr lang="zh-CN" altLang="en-US" sz="1600" dirty="0"/>
              <a:t>搬住到了城西南角新建的小区。他不能陪爹呀</a:t>
            </a:r>
            <a:r>
              <a:rPr lang="en-US" altLang="zh-CN" sz="1600" dirty="0"/>
              <a:t>，</a:t>
            </a:r>
            <a:r>
              <a:rPr lang="zh-CN" altLang="en-US" sz="1600" dirty="0"/>
              <a:t>因为他的公司经营外贸生意</a:t>
            </a:r>
            <a:r>
              <a:rPr lang="en-US" altLang="zh-CN" sz="1600" dirty="0"/>
              <a:t>，</a:t>
            </a:r>
            <a:r>
              <a:rPr lang="zh-CN" altLang="en-US" sz="1600" dirty="0"/>
              <a:t>生意又非常好</a:t>
            </a:r>
            <a:r>
              <a:rPr lang="en-US" altLang="zh-CN" sz="1600" dirty="0"/>
              <a:t>，</a:t>
            </a:r>
            <a:r>
              <a:rPr lang="zh-CN" altLang="en-US" sz="1600" dirty="0"/>
              <a:t>在积累了一定资金后</a:t>
            </a:r>
            <a:r>
              <a:rPr lang="en-US" altLang="zh-CN" sz="1600" dirty="0"/>
              <a:t>，</a:t>
            </a:r>
            <a:r>
              <a:rPr lang="zh-CN" altLang="en-US" sz="1600" dirty="0"/>
              <a:t>他也开始进入房地产市场。</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城市发展确实很快</a:t>
            </a:r>
            <a:r>
              <a:rPr lang="en-US" altLang="zh-CN" sz="1600" dirty="0"/>
              <a:t>，</a:t>
            </a:r>
            <a:r>
              <a:rPr lang="zh-CN" altLang="en-US" sz="1600" dirty="0"/>
              <a:t>像潮水一样向四边漫延着</a:t>
            </a:r>
            <a:r>
              <a:rPr lang="en-US" altLang="zh-CN" sz="1600" dirty="0"/>
              <a:t>，</a:t>
            </a:r>
            <a:r>
              <a:rPr lang="zh-CN" altLang="en-US" sz="1600" dirty="0"/>
              <a:t>扩张着。原先</a:t>
            </a:r>
            <a:r>
              <a:rPr lang="en-US" altLang="zh-CN" sz="1600" dirty="0"/>
              <a:t>20</a:t>
            </a:r>
            <a:r>
              <a:rPr lang="zh-CN" altLang="en-US" sz="1600" dirty="0"/>
              <a:t>万一亩征去的土地</a:t>
            </a:r>
            <a:r>
              <a:rPr lang="en-US" altLang="zh-CN" sz="1600" dirty="0"/>
              <a:t>，</a:t>
            </a:r>
            <a:r>
              <a:rPr lang="zh-CN" altLang="en-US" sz="1600" dirty="0"/>
              <a:t>地价开始成了</a:t>
            </a:r>
            <a:r>
              <a:rPr lang="en-US" altLang="zh-CN" sz="1600" dirty="0"/>
              <a:t>400</a:t>
            </a:r>
            <a:r>
              <a:rPr lang="zh-CN" altLang="en-US" sz="1600" dirty="0"/>
              <a:t>万一亩</a:t>
            </a:r>
            <a:r>
              <a:rPr lang="en-US" altLang="zh-CN" sz="1600" dirty="0"/>
              <a:t>，</a:t>
            </a:r>
            <a:r>
              <a:rPr lang="zh-CN" altLang="en-US" sz="1600" dirty="0"/>
              <a:t>纷纷建造了别墅。还未开发的那些地方</a:t>
            </a:r>
            <a:r>
              <a:rPr lang="en-US" altLang="zh-CN" sz="1600" dirty="0"/>
              <a:t>，</a:t>
            </a:r>
            <a:r>
              <a:rPr lang="zh-CN" altLang="en-US" sz="1600" dirty="0"/>
              <a:t>都用围墙圈着</a:t>
            </a:r>
            <a:r>
              <a:rPr lang="en-US" altLang="zh-CN" sz="1600" dirty="0"/>
              <a:t>，</a:t>
            </a:r>
            <a:r>
              <a:rPr lang="zh-CN" altLang="en-US" sz="1600" dirty="0"/>
              <a:t>过一段时间</a:t>
            </a:r>
            <a:r>
              <a:rPr lang="en-US" altLang="zh-CN" sz="1600" dirty="0"/>
              <a:t>，</a:t>
            </a:r>
            <a:r>
              <a:rPr lang="zh-CN" altLang="en-US" sz="1600" dirty="0"/>
              <a:t>拍卖一块</a:t>
            </a:r>
            <a:r>
              <a:rPr lang="en-US" altLang="zh-CN" sz="1600" dirty="0"/>
              <a:t>;</a:t>
            </a:r>
            <a:r>
              <a:rPr lang="zh-CN" altLang="en-US" sz="1600" dirty="0"/>
              <a:t>再过一段时间</a:t>
            </a:r>
            <a:r>
              <a:rPr lang="en-US" altLang="zh-CN" sz="1600" dirty="0"/>
              <a:t>，</a:t>
            </a:r>
            <a:r>
              <a:rPr lang="zh-CN" altLang="en-US" sz="1600" dirty="0"/>
              <a:t>再拍卖一块。当然</a:t>
            </a:r>
            <a:r>
              <a:rPr lang="en-US" altLang="zh-CN" sz="1600" dirty="0"/>
              <a:t>，</a:t>
            </a:r>
            <a:r>
              <a:rPr lang="zh-CN" altLang="en-US" sz="1600" dirty="0"/>
              <a:t>每次拍卖会他都去参加的</a:t>
            </a:r>
            <a:r>
              <a:rPr lang="en-US" altLang="zh-CN" sz="1600" dirty="0"/>
              <a:t>，</a:t>
            </a:r>
            <a:r>
              <a:rPr lang="zh-CN" altLang="en-US" sz="1600" dirty="0"/>
              <a:t>每次参加了都铩羽而归。但当又一次召开拍卖会</a:t>
            </a:r>
            <a:r>
              <a:rPr lang="en-US" altLang="zh-CN" sz="1600" dirty="0"/>
              <a:t>，</a:t>
            </a:r>
            <a:r>
              <a:rPr lang="zh-CN" altLang="en-US" sz="1600" dirty="0"/>
              <a:t>拍卖的是沙白村那一片面积</a:t>
            </a:r>
            <a:r>
              <a:rPr lang="en-US" altLang="zh-CN" sz="1600" dirty="0"/>
              <a:t>，</a:t>
            </a:r>
            <a:r>
              <a:rPr lang="zh-CN" altLang="en-US" sz="1600" dirty="0"/>
              <a:t>他竭力竞争</a:t>
            </a:r>
            <a:r>
              <a:rPr lang="en-US" altLang="zh-CN" sz="1600" dirty="0"/>
              <a:t>，</a:t>
            </a:r>
            <a:r>
              <a:rPr lang="zh-CN" altLang="en-US" sz="1600" dirty="0"/>
              <a:t>他的实力不可能拿下整个沙白村</a:t>
            </a:r>
            <a:r>
              <a:rPr lang="en-US" altLang="zh-CN" sz="1600" dirty="0"/>
              <a:t>，</a:t>
            </a:r>
            <a:r>
              <a:rPr lang="zh-CN" altLang="en-US" sz="1600" dirty="0"/>
              <a:t>却终于得到了那十八亩地的开发权。</a:t>
            </a:r>
            <a:endParaRPr lang="zh-CN" altLang="en-US"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他说十八亩地</a:t>
            </a:r>
            <a:r>
              <a:rPr lang="en-US" altLang="zh-CN" sz="1600" dirty="0"/>
              <a:t>，</a:t>
            </a:r>
            <a:r>
              <a:rPr lang="zh-CN" altLang="en-US" sz="1600" dirty="0"/>
              <a:t>是他看到的</a:t>
            </a:r>
            <a:r>
              <a:rPr lang="en-US" altLang="zh-CN" sz="1600" dirty="0"/>
              <a:t>，</a:t>
            </a:r>
            <a:r>
              <a:rPr lang="zh-CN" altLang="en-US" sz="1600" dirty="0"/>
              <a:t>也是经过的</a:t>
            </a:r>
            <a:r>
              <a:rPr lang="en-US" altLang="zh-CN" sz="1600" dirty="0"/>
              <a:t>，</a:t>
            </a:r>
            <a:r>
              <a:rPr lang="zh-CN" altLang="en-US" sz="1600" dirty="0"/>
              <a:t>收了</a:t>
            </a:r>
            <a:r>
              <a:rPr lang="en-US" altLang="zh-CN" sz="1600" dirty="0"/>
              <a:t>，</a:t>
            </a:r>
            <a:r>
              <a:rPr lang="zh-CN" altLang="en-US" sz="1600" dirty="0"/>
              <a:t>分了</a:t>
            </a:r>
            <a:r>
              <a:rPr lang="en-US" altLang="zh-CN" sz="1600" dirty="0"/>
              <a:t>，</a:t>
            </a:r>
            <a:r>
              <a:rPr lang="zh-CN" altLang="en-US" sz="1600" dirty="0"/>
              <a:t>又收了</a:t>
            </a:r>
            <a:r>
              <a:rPr lang="en-US" altLang="zh-CN" sz="1600" dirty="0"/>
              <a:t>，</a:t>
            </a:r>
            <a:r>
              <a:rPr lang="zh-CN" altLang="en-US" sz="1600" dirty="0"/>
              <a:t>又分了</a:t>
            </a:r>
            <a:r>
              <a:rPr lang="en-US" altLang="zh-CN" sz="1600" dirty="0"/>
              <a:t>，</a:t>
            </a:r>
            <a:r>
              <a:rPr lang="zh-CN" altLang="en-US" sz="1600" dirty="0"/>
              <a:t>这就是社会在变化。社会的每一次变化就是土地的每一次改革</a:t>
            </a:r>
            <a:r>
              <a:rPr lang="en-US" altLang="zh-CN" sz="1600" dirty="0"/>
              <a:t>，</a:t>
            </a:r>
            <a:r>
              <a:rPr lang="zh-CN" altLang="en-US" sz="1600" dirty="0"/>
              <a:t>这土地永远还是十八亩呀</a:t>
            </a:r>
            <a:r>
              <a:rPr lang="en-US" altLang="zh-CN" sz="1600" dirty="0"/>
              <a:t>，</a:t>
            </a:r>
            <a:r>
              <a:rPr lang="zh-CN" altLang="en-US" sz="1600" dirty="0"/>
              <a:t>它改革着</a:t>
            </a:r>
            <a:r>
              <a:rPr lang="en-US" altLang="zh-CN" sz="1600" dirty="0"/>
              <a:t>，</a:t>
            </a:r>
            <a:r>
              <a:rPr lang="zh-CN" altLang="en-US" sz="1600" dirty="0"/>
              <a:t>却演绎了几代人的命运啊</a:t>
            </a:r>
            <a:r>
              <a:rPr lang="en-US" altLang="zh-CN" sz="1600" dirty="0"/>
              <a:t>!</a:t>
            </a:r>
            <a:endParaRPr lang="en-US" altLang="zh-CN"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他说完故事</a:t>
            </a:r>
            <a:r>
              <a:rPr lang="en-US" altLang="zh-CN" sz="1600" dirty="0"/>
              <a:t>，</a:t>
            </a:r>
            <a:r>
              <a:rPr lang="zh-CN" altLang="en-US" sz="1600" dirty="0"/>
              <a:t>我让他带我去十八亩地看看。十八亩地果然还被围墙围着</a:t>
            </a:r>
            <a:r>
              <a:rPr lang="en-US" altLang="zh-CN" sz="1600" dirty="0"/>
              <a:t>，</a:t>
            </a:r>
            <a:r>
              <a:rPr lang="zh-CN" altLang="en-US" sz="1600" dirty="0"/>
              <a:t>地很平</a:t>
            </a:r>
            <a:r>
              <a:rPr lang="en-US" altLang="zh-CN" sz="1600" dirty="0"/>
              <a:t>，</a:t>
            </a:r>
            <a:r>
              <a:rPr lang="zh-CN" altLang="en-US" sz="1600" dirty="0"/>
              <a:t>没有庄稼</a:t>
            </a:r>
            <a:r>
              <a:rPr lang="en-US" altLang="zh-CN" sz="1600" dirty="0"/>
              <a:t>，</a:t>
            </a:r>
            <a:r>
              <a:rPr lang="zh-CN" altLang="en-US" sz="1600" dirty="0"/>
              <a:t>长着密密麻麻一人多高的蒿草。突然</a:t>
            </a:r>
            <a:r>
              <a:rPr lang="en-US" altLang="zh-CN" sz="1600" dirty="0"/>
              <a:t>，</a:t>
            </a:r>
            <a:r>
              <a:rPr lang="zh-CN" altLang="en-US" sz="1600" dirty="0"/>
              <a:t>地的南头嘎喇喇一声</a:t>
            </a:r>
            <a:r>
              <a:rPr lang="en-US" altLang="zh-CN" sz="1600" dirty="0"/>
              <a:t>，</a:t>
            </a:r>
            <a:r>
              <a:rPr lang="zh-CN" altLang="en-US" sz="1600" dirty="0"/>
              <a:t>飞起了一只鸟</a:t>
            </a:r>
            <a:r>
              <a:rPr lang="en-US" altLang="zh-CN" sz="1600" dirty="0"/>
              <a:t>，</a:t>
            </a:r>
            <a:r>
              <a:rPr lang="zh-CN" altLang="en-US" sz="1600" dirty="0"/>
              <a:t>我们即认出那是野鸡。怎么会有野鸡</a:t>
            </a:r>
            <a:r>
              <a:rPr lang="en-US" altLang="zh-CN" sz="1600" dirty="0"/>
              <a:t>?</a:t>
            </a:r>
            <a:r>
              <a:rPr lang="zh-CN" altLang="en-US" sz="1600" dirty="0"/>
              <a:t>野鸡是能飞的</a:t>
            </a:r>
            <a:r>
              <a:rPr lang="en-US" altLang="zh-CN" sz="1600" dirty="0"/>
              <a:t>，</a:t>
            </a:r>
            <a:r>
              <a:rPr lang="zh-CN" altLang="en-US" sz="1600" dirty="0"/>
              <a:t>但它飞不高也飞不远</a:t>
            </a:r>
            <a:r>
              <a:rPr lang="en-US" altLang="zh-CN" sz="1600" dirty="0"/>
              <a:t>，</a:t>
            </a:r>
            <a:r>
              <a:rPr lang="zh-CN" altLang="en-US" sz="1600" dirty="0"/>
              <a:t>围墙之外都是楼房它是从哪儿来的</a:t>
            </a:r>
            <a:r>
              <a:rPr lang="en-US" altLang="zh-CN" sz="1600" dirty="0"/>
              <a:t>?</a:t>
            </a:r>
            <a:r>
              <a:rPr lang="zh-CN" altLang="en-US" sz="1600" dirty="0"/>
              <a:t>我们都疑惑了。他却突然一愣</a:t>
            </a:r>
            <a:r>
              <a:rPr lang="en-US" altLang="zh-CN" sz="1600" dirty="0"/>
              <a:t>，</a:t>
            </a:r>
            <a:r>
              <a:rPr lang="zh-CN" altLang="en-US" sz="1600" dirty="0"/>
              <a:t>说</a:t>
            </a:r>
            <a:r>
              <a:rPr lang="en-US" altLang="zh-CN" sz="1600" dirty="0"/>
              <a:t>:</a:t>
            </a:r>
            <a:r>
              <a:rPr lang="zh-CN" altLang="en-US" sz="1600" dirty="0"/>
              <a:t>这是不是我太爷的魂</a:t>
            </a:r>
            <a:r>
              <a:rPr lang="en-US" altLang="zh-CN" sz="1600" dirty="0"/>
              <a:t>?!</a:t>
            </a: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3938270"/>
          </a:xfrm>
          <a:prstGeom prst="rect">
            <a:avLst/>
          </a:prstGeom>
          <a:noFill/>
        </p:spPr>
        <p:txBody>
          <a:bodyPr wrap="square" rtlCol="0">
            <a:spAutoFit/>
          </a:bodyPr>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他这话是把我吓了一跳</a:t>
            </a:r>
            <a:r>
              <a:rPr lang="en-US" altLang="zh-CN" sz="1600" dirty="0"/>
              <a:t>，</a:t>
            </a:r>
            <a:r>
              <a:rPr lang="zh-CN" altLang="en-US" sz="1600" dirty="0"/>
              <a:t>但我绝不会认为他的话是对的</a:t>
            </a:r>
            <a:r>
              <a:rPr lang="en-US" altLang="zh-CN" sz="1600" dirty="0"/>
              <a:t>，</a:t>
            </a:r>
            <a:r>
              <a:rPr lang="zh-CN" altLang="en-US" sz="1600" dirty="0"/>
              <a:t>我只是担心这十八亩地很快就要被铲草掘土</a:t>
            </a:r>
            <a:r>
              <a:rPr lang="en-US" altLang="zh-CN" sz="1600" dirty="0"/>
              <a:t>，</a:t>
            </a:r>
            <a:r>
              <a:rPr lang="zh-CN" altLang="en-US" sz="1600" dirty="0"/>
              <a:t>建起高楼了</a:t>
            </a:r>
            <a:r>
              <a:rPr lang="en-US" altLang="zh-CN" sz="1600" dirty="0"/>
              <a:t>，</a:t>
            </a:r>
            <a:r>
              <a:rPr lang="zh-CN" altLang="en-US" sz="1600" dirty="0"/>
              <a:t>那野鸡还能生存多少日子呢</a:t>
            </a:r>
            <a:r>
              <a:rPr lang="en-US" altLang="zh-CN" sz="1600" dirty="0"/>
              <a:t>?</a:t>
            </a:r>
            <a:endParaRPr lang="en-US" altLang="zh-CN" sz="1600" dirty="0"/>
          </a:p>
          <a:p>
            <a:pPr fontAlgn="auto">
              <a:lnSpc>
                <a:spcPts val="2500"/>
              </a:lnSpc>
              <a:spcBef>
                <a:spcPts val="0"/>
              </a:spcBef>
              <a:spcAft>
                <a:spcPts val="0"/>
              </a:spcAft>
            </a:pPr>
            <a:r>
              <a:rPr lang="zh-CN" altLang="en-US" sz="1600" dirty="0">
                <a:sym typeface="+mn-ea"/>
              </a:rPr>
              <a:t> </a:t>
            </a:r>
            <a:r>
              <a:rPr lang="en-US" altLang="zh-CN" sz="1600" dirty="0">
                <a:sym typeface="+mn-ea"/>
              </a:rPr>
              <a:t>   </a:t>
            </a:r>
            <a:r>
              <a:rPr lang="zh-CN" altLang="en-US" sz="1600" dirty="0"/>
              <a:t>又是一年过去了</a:t>
            </a:r>
            <a:r>
              <a:rPr lang="en-US" altLang="zh-CN" sz="1600" dirty="0"/>
              <a:t>，</a:t>
            </a:r>
            <a:r>
              <a:rPr lang="zh-CN" altLang="en-US" sz="1600" dirty="0"/>
              <a:t>有一天路过了那十八亩地</a:t>
            </a:r>
            <a:r>
              <a:rPr lang="en-US" altLang="zh-CN" sz="1600" dirty="0"/>
              <a:t>，</a:t>
            </a:r>
            <a:r>
              <a:rPr lang="zh-CN" altLang="en-US" sz="1600" dirty="0"/>
              <a:t>十八亩地的围墙换了</a:t>
            </a:r>
            <a:r>
              <a:rPr lang="en-US" altLang="zh-CN" sz="1600" dirty="0"/>
              <a:t>，</a:t>
            </a:r>
            <a:r>
              <a:rPr lang="zh-CN" altLang="en-US" sz="1600" dirty="0"/>
              <a:t>围墙里并不是建筑工地</a:t>
            </a:r>
            <a:r>
              <a:rPr lang="en-US" altLang="zh-CN" sz="1600" dirty="0"/>
              <a:t>，</a:t>
            </a:r>
            <a:r>
              <a:rPr lang="zh-CN" altLang="en-US" sz="1600" dirty="0"/>
              <a:t>梧桐树还在</a:t>
            </a:r>
            <a:r>
              <a:rPr lang="en-US" altLang="zh-CN" sz="1600" dirty="0"/>
              <a:t>，</a:t>
            </a:r>
            <a:r>
              <a:rPr lang="zh-CN" altLang="en-US" sz="1600" dirty="0"/>
              <a:t>蒿草还一人多高</a:t>
            </a:r>
            <a:r>
              <a:rPr lang="en-US" altLang="zh-CN" sz="1600" dirty="0"/>
              <a:t>，</a:t>
            </a:r>
            <a:r>
              <a:rPr lang="zh-CN" altLang="en-US" sz="1600" dirty="0"/>
              <a:t>门口挂着一个牌子</a:t>
            </a:r>
            <a:r>
              <a:rPr lang="en-US" altLang="zh-CN" sz="1600" dirty="0"/>
              <a:t>:</a:t>
            </a:r>
            <a:r>
              <a:rPr lang="zh-CN" altLang="en-US" sz="1600" dirty="0"/>
              <a:t>一块土地。</a:t>
            </a:r>
            <a:endParaRPr lang="zh-CN" altLang="en-US" sz="1600" dirty="0"/>
          </a:p>
          <a:p>
            <a:pPr algn="r" fontAlgn="auto">
              <a:lnSpc>
                <a:spcPts val="2500"/>
              </a:lnSpc>
              <a:spcBef>
                <a:spcPts val="0"/>
              </a:spcBef>
              <a:spcAft>
                <a:spcPts val="0"/>
              </a:spcAft>
            </a:pPr>
            <a:r>
              <a:rPr lang="en-US" altLang="zh-CN" sz="1600" dirty="0"/>
              <a:t>(</a:t>
            </a:r>
            <a:r>
              <a:rPr lang="zh-CN" altLang="en-US" sz="1600" dirty="0"/>
              <a:t>有删改</a:t>
            </a:r>
            <a:r>
              <a:rPr lang="en-US" altLang="zh-CN" sz="1600" dirty="0"/>
              <a:t>)</a:t>
            </a:r>
            <a:endParaRPr lang="en-US" altLang="zh-CN" sz="1600" dirty="0"/>
          </a:p>
          <a:p>
            <a:pPr algn="r" fontAlgn="auto">
              <a:lnSpc>
                <a:spcPts val="2500"/>
              </a:lnSpc>
              <a:spcBef>
                <a:spcPts val="0"/>
              </a:spcBef>
              <a:spcAft>
                <a:spcPts val="0"/>
              </a:spcAft>
            </a:pPr>
            <a:endParaRPr lang="en-US" altLang="zh-CN" sz="1600" dirty="0"/>
          </a:p>
          <a:p>
            <a:pPr algn="r" fontAlgn="auto">
              <a:lnSpc>
                <a:spcPts val="2500"/>
              </a:lnSpc>
              <a:spcBef>
                <a:spcPts val="0"/>
              </a:spcBef>
              <a:spcAft>
                <a:spcPts val="0"/>
              </a:spcAft>
            </a:pPr>
            <a:endParaRPr lang="en-US" altLang="zh-CN" sz="1600" dirty="0"/>
          </a:p>
          <a:p>
            <a:pPr fontAlgn="auto">
              <a:lnSpc>
                <a:spcPts val="2500"/>
              </a:lnSpc>
              <a:spcBef>
                <a:spcPts val="0"/>
              </a:spcBef>
              <a:spcAft>
                <a:spcPts val="0"/>
              </a:spcAft>
            </a:pPr>
            <a:r>
              <a:rPr lang="zh-CN" altLang="en-US" sz="1600" dirty="0"/>
              <a:t>文本二</a:t>
            </a:r>
            <a:r>
              <a:rPr lang="en-US" altLang="zh-CN" sz="1600" dirty="0"/>
              <a:t>:</a:t>
            </a:r>
            <a:endParaRPr lang="en-US" altLang="zh-CN" sz="1600" dirty="0"/>
          </a:p>
          <a:p>
            <a:pPr fontAlgn="auto">
              <a:lnSpc>
                <a:spcPts val="2500"/>
              </a:lnSpc>
              <a:spcBef>
                <a:spcPts val="0"/>
              </a:spcBef>
              <a:spcAft>
                <a:spcPts val="0"/>
              </a:spcAft>
            </a:pPr>
            <a:r>
              <a:rPr lang="en-US" altLang="zh-CN" sz="1600" dirty="0"/>
              <a:t>    </a:t>
            </a:r>
            <a:r>
              <a:rPr lang="zh-CN" altLang="en-US" sz="1600" dirty="0"/>
              <a:t>在《一块土地》中</a:t>
            </a:r>
            <a:r>
              <a:rPr lang="en-US" altLang="zh-CN" sz="1600" dirty="0"/>
              <a:t>，</a:t>
            </a:r>
            <a:r>
              <a:rPr lang="zh-CN" altLang="en-US" sz="1600" dirty="0"/>
              <a:t>贾平凹孤独地站在一望无际的田野里</a:t>
            </a:r>
            <a:r>
              <a:rPr lang="en-US" altLang="zh-CN" sz="1600" dirty="0"/>
              <a:t>，</a:t>
            </a:r>
            <a:r>
              <a:rPr lang="zh-CN" altLang="en-US" sz="1600" dirty="0"/>
              <a:t>深切地注视变化中的乡土中国面临的困境</a:t>
            </a:r>
            <a:r>
              <a:rPr lang="en-US" altLang="zh-CN" sz="1600" dirty="0"/>
              <a:t>，</a:t>
            </a:r>
            <a:r>
              <a:rPr lang="zh-CN" altLang="en-US" sz="1600" dirty="0"/>
              <a:t>有黍离麦秀之情怀。叙事简洁</a:t>
            </a:r>
            <a:r>
              <a:rPr lang="en-US" altLang="zh-CN" sz="1600" dirty="0"/>
              <a:t>，</a:t>
            </a:r>
            <a:r>
              <a:rPr lang="zh-CN" altLang="en-US" sz="1600" dirty="0"/>
              <a:t>行文朴拙</a:t>
            </a:r>
            <a:r>
              <a:rPr lang="en-US" altLang="zh-CN" sz="1600" dirty="0"/>
              <a:t>，</a:t>
            </a:r>
            <a:r>
              <a:rPr lang="zh-CN" altLang="en-US" sz="1600" dirty="0"/>
              <a:t>谦抑隐忍</a:t>
            </a:r>
            <a:r>
              <a:rPr lang="en-US" altLang="zh-CN" sz="1600" dirty="0"/>
              <a:t>，</a:t>
            </a:r>
            <a:r>
              <a:rPr lang="zh-CN" altLang="en-US" sz="1600" dirty="0"/>
              <a:t>个体与历史、现实间的精神纠葛得到了满怀敬意的表现。</a:t>
            </a:r>
            <a:endParaRPr lang="zh-CN" altLang="en-US" sz="1600" dirty="0"/>
          </a:p>
          <a:p>
            <a:pPr fontAlgn="auto">
              <a:lnSpc>
                <a:spcPts val="2500"/>
              </a:lnSpc>
              <a:spcBef>
                <a:spcPts val="0"/>
              </a:spcBef>
              <a:spcAft>
                <a:spcPts val="0"/>
              </a:spcAft>
            </a:pPr>
            <a:endParaRPr lang="zh-CN" altLang="en-US" sz="1600" dirty="0"/>
          </a:p>
          <a:p>
            <a:pPr algn="r" fontAlgn="auto">
              <a:lnSpc>
                <a:spcPts val="2500"/>
              </a:lnSpc>
              <a:spcBef>
                <a:spcPts val="0"/>
              </a:spcBef>
              <a:spcAft>
                <a:spcPts val="0"/>
              </a:spcAft>
            </a:pPr>
            <a:r>
              <a:rPr lang="en-US" altLang="zh-CN" sz="1600" dirty="0"/>
              <a:t>(2010</a:t>
            </a:r>
            <a:r>
              <a:rPr lang="zh-CN" altLang="en-US" sz="1600" dirty="0"/>
              <a:t>年度</a:t>
            </a:r>
            <a:r>
              <a:rPr lang="en-US" altLang="zh-CN" sz="1600" dirty="0"/>
              <a:t>“</a:t>
            </a:r>
            <a:r>
              <a:rPr lang="zh-CN" altLang="en-US" sz="1600" dirty="0"/>
              <a:t>茅台杯</a:t>
            </a:r>
            <a:r>
              <a:rPr lang="en-US" altLang="zh-CN" sz="1600" dirty="0"/>
              <a:t>”</a:t>
            </a:r>
            <a:r>
              <a:rPr lang="zh-CN" altLang="en-US" sz="1600" dirty="0"/>
              <a:t>人民文学奖散文奖《一块土地》授奖词</a:t>
            </a:r>
            <a:r>
              <a:rPr lang="en-US" altLang="zh-CN" sz="1600" dirty="0"/>
              <a:t>)</a:t>
            </a: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6.</a:t>
            </a:r>
            <a:r>
              <a:rPr lang="zh-CN" altLang="en-US"/>
              <a:t>下列对文本一相关内容和艺术特色的分析鉴赏</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文中对太爷背手量地的行为描写</a:t>
            </a:r>
            <a:r>
              <a:rPr lang="en-US" altLang="zh-CN"/>
              <a:t>，</a:t>
            </a:r>
            <a:r>
              <a:rPr lang="zh-CN" altLang="en-US"/>
              <a:t>虽寥寥数语却生动传神</a:t>
            </a:r>
            <a:r>
              <a:rPr lang="en-US" altLang="zh-CN"/>
              <a:t>，</a:t>
            </a:r>
            <a:r>
              <a:rPr lang="zh-CN" altLang="en-US"/>
              <a:t>饶有趣味</a:t>
            </a:r>
            <a:r>
              <a:rPr lang="en-US" altLang="zh-CN"/>
              <a:t>，</a:t>
            </a:r>
            <a:r>
              <a:rPr lang="zh-CN" altLang="en-US"/>
              <a:t>使其形象具有鲜明特点。</a:t>
            </a:r>
            <a:endParaRPr lang="zh-CN" altLang="en-US"/>
          </a:p>
          <a:p>
            <a:pPr>
              <a:lnSpc>
                <a:spcPct val="150000"/>
              </a:lnSpc>
            </a:pPr>
            <a:r>
              <a:rPr lang="en-US" altLang="zh-CN"/>
              <a:t>B.</a:t>
            </a:r>
            <a:r>
              <a:rPr lang="zh-CN" altLang="en-US"/>
              <a:t>文中</a:t>
            </a:r>
            <a:r>
              <a:rPr lang="en-US" altLang="zh-CN"/>
              <a:t>“</a:t>
            </a:r>
            <a:r>
              <a:rPr lang="zh-CN" altLang="en-US"/>
              <a:t>梧桐树</a:t>
            </a:r>
            <a:r>
              <a:rPr lang="en-US" altLang="zh-CN"/>
              <a:t>”</a:t>
            </a:r>
            <a:r>
              <a:rPr lang="zh-CN" altLang="en-US"/>
              <a:t>不止一次出现</a:t>
            </a:r>
            <a:r>
              <a:rPr lang="en-US" altLang="zh-CN"/>
              <a:t>，</a:t>
            </a:r>
            <a:r>
              <a:rPr lang="zh-CN" altLang="en-US"/>
              <a:t>使得行文前后照应</a:t>
            </a:r>
            <a:r>
              <a:rPr lang="en-US" altLang="zh-CN"/>
              <a:t>，</a:t>
            </a:r>
            <a:r>
              <a:rPr lang="zh-CN" altLang="en-US"/>
              <a:t>凸显了在土地上生存的农民顽强的生命力。</a:t>
            </a:r>
            <a:endParaRPr lang="zh-CN" altLang="en-US"/>
          </a:p>
          <a:p>
            <a:pPr>
              <a:lnSpc>
                <a:spcPct val="150000"/>
              </a:lnSpc>
            </a:pPr>
            <a:r>
              <a:rPr lang="en-US" altLang="zh-CN"/>
              <a:t>C.</a:t>
            </a:r>
            <a:r>
              <a:rPr lang="zh-CN" altLang="en-US"/>
              <a:t>爹跪在土地上磕头之举</a:t>
            </a:r>
            <a:r>
              <a:rPr lang="en-US" altLang="zh-CN"/>
              <a:t>，</a:t>
            </a:r>
            <a:r>
              <a:rPr lang="zh-CN" altLang="en-US"/>
              <a:t>既有对土地的难舍之情</a:t>
            </a:r>
            <a:r>
              <a:rPr lang="en-US" altLang="zh-CN"/>
              <a:t>，</a:t>
            </a:r>
            <a:r>
              <a:rPr lang="zh-CN" altLang="en-US"/>
              <a:t>也不乏失去土地的深深遗憾</a:t>
            </a:r>
            <a:r>
              <a:rPr lang="en-US" altLang="zh-CN"/>
              <a:t>，</a:t>
            </a:r>
            <a:r>
              <a:rPr lang="zh-CN" altLang="en-US"/>
              <a:t>可谓意味深长。</a:t>
            </a:r>
            <a:endParaRPr lang="zh-CN" altLang="en-US"/>
          </a:p>
          <a:p>
            <a:pPr>
              <a:lnSpc>
                <a:spcPct val="150000"/>
              </a:lnSpc>
            </a:pPr>
            <a:r>
              <a:rPr lang="en-US" altLang="zh-CN"/>
              <a:t>D.</a:t>
            </a:r>
            <a:r>
              <a:rPr lang="zh-CN" altLang="en-US"/>
              <a:t>文末聚焦商品经济时代城市化进程中土地的经营使用变化给农民带来的深远影响</a:t>
            </a:r>
            <a:r>
              <a:rPr lang="en-US" altLang="zh-CN"/>
              <a:t>，</a:t>
            </a:r>
            <a:r>
              <a:rPr lang="zh-CN" altLang="en-US"/>
              <a:t>发人深思。</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本题考查分析文章内容和作品的表现手法的能力。</a:t>
            </a:r>
            <a:r>
              <a:rPr lang="en-US" altLang="zh-CN" dirty="0"/>
              <a:t>B</a:t>
            </a:r>
            <a:r>
              <a:rPr lang="zh-CN" altLang="en-US" dirty="0"/>
              <a:t>项</a:t>
            </a:r>
            <a:r>
              <a:rPr lang="en-US" altLang="zh-CN" dirty="0"/>
              <a:t>，</a:t>
            </a:r>
            <a:r>
              <a:rPr lang="en-US" altLang="zh-CN" dirty="0"/>
              <a:t>“</a:t>
            </a:r>
            <a:r>
              <a:rPr lang="zh-CN" altLang="en-US" dirty="0"/>
              <a:t>凸显了在土地上生存的农民顽强的生命力</a:t>
            </a:r>
            <a:r>
              <a:rPr lang="en-US" altLang="zh-CN" dirty="0"/>
              <a:t>”</a:t>
            </a:r>
            <a:r>
              <a:rPr lang="zh-CN" altLang="en-US" dirty="0"/>
              <a:t>错误。文中</a:t>
            </a:r>
            <a:r>
              <a:rPr lang="en-US" altLang="zh-CN" dirty="0"/>
              <a:t>“</a:t>
            </a:r>
            <a:r>
              <a:rPr lang="zh-CN" altLang="en-US" dirty="0"/>
              <a:t>梧桐树</a:t>
            </a:r>
            <a:r>
              <a:rPr lang="en-US" altLang="zh-CN" dirty="0"/>
              <a:t>”</a:t>
            </a:r>
            <a:r>
              <a:rPr lang="zh-CN" altLang="en-US" dirty="0"/>
              <a:t>不止一次出现</a:t>
            </a:r>
            <a:r>
              <a:rPr lang="en-US" altLang="zh-CN" dirty="0"/>
              <a:t>，</a:t>
            </a:r>
            <a:r>
              <a:rPr lang="zh-CN" altLang="en-US" dirty="0"/>
              <a:t>凸显了在土地上生存的农民对土地有着深深的期待和依恋之情。</a:t>
            </a:r>
            <a:endParaRPr lang="zh-CN" altLang="en-US" dirty="0"/>
          </a:p>
        </p:txBody>
      </p:sp>
      <p:sp>
        <p:nvSpPr>
          <p:cNvPr id="18" name="文本框 17"/>
          <p:cNvSpPr txBox="1"/>
          <p:nvPr/>
        </p:nvSpPr>
        <p:spPr>
          <a:xfrm>
            <a:off x="8399780" y="1484630"/>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807085"/>
          </a:xfrm>
          <a:prstGeom prst="rect">
            <a:avLst/>
          </a:prstGeom>
          <a:noFill/>
        </p:spPr>
        <p:txBody>
          <a:bodyPr wrap="square" rtlCol="0">
            <a:noAutofit/>
          </a:bodyPr>
          <a:lstStyle/>
          <a:p>
            <a:pPr>
              <a:lnSpc>
                <a:spcPct val="150000"/>
              </a:lnSpc>
            </a:pPr>
            <a:r>
              <a:rPr lang="en-US" altLang="zh-CN"/>
              <a:t>7.</a:t>
            </a:r>
            <a:r>
              <a:rPr lang="zh-CN" altLang="en-US"/>
              <a:t>对于</a:t>
            </a:r>
            <a:r>
              <a:rPr lang="en-US" altLang="zh-CN"/>
              <a:t>“</a:t>
            </a:r>
            <a:r>
              <a:rPr lang="zh-CN" altLang="en-US"/>
              <a:t>爷吃土</a:t>
            </a:r>
            <a:r>
              <a:rPr lang="en-US" altLang="zh-CN"/>
              <a:t>”</a:t>
            </a:r>
            <a:r>
              <a:rPr lang="zh-CN" altLang="en-US"/>
              <a:t>这一行为</a:t>
            </a:r>
            <a:r>
              <a:rPr lang="en-US" altLang="zh-CN"/>
              <a:t>，</a:t>
            </a:r>
            <a:r>
              <a:rPr lang="zh-CN" altLang="en-US"/>
              <a:t>下列说法不正确的一项是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从全文看</a:t>
            </a:r>
            <a:r>
              <a:rPr lang="en-US" altLang="zh-CN"/>
              <a:t>，</a:t>
            </a:r>
            <a:r>
              <a:rPr lang="en-US" altLang="zh-CN"/>
              <a:t>“</a:t>
            </a:r>
            <a:r>
              <a:rPr lang="zh-CN" altLang="en-US"/>
              <a:t>爷吃土</a:t>
            </a:r>
            <a:r>
              <a:rPr lang="en-US" altLang="zh-CN"/>
              <a:t>”</a:t>
            </a:r>
            <a:r>
              <a:rPr lang="zh-CN" altLang="en-US"/>
              <a:t>的行为虽有悖于生活常理</a:t>
            </a:r>
            <a:r>
              <a:rPr lang="en-US" altLang="zh-CN"/>
              <a:t>，</a:t>
            </a:r>
            <a:r>
              <a:rPr lang="zh-CN" altLang="en-US"/>
              <a:t>却符合人物的情感逻辑。</a:t>
            </a:r>
            <a:endParaRPr lang="zh-CN" altLang="en-US"/>
          </a:p>
          <a:p>
            <a:pPr>
              <a:lnSpc>
                <a:spcPct val="150000"/>
              </a:lnSpc>
            </a:pPr>
            <a:r>
              <a:rPr lang="en-US" altLang="zh-CN"/>
              <a:t>B.“</a:t>
            </a:r>
            <a:r>
              <a:rPr lang="zh-CN" altLang="en-US"/>
              <a:t>他</a:t>
            </a:r>
            <a:r>
              <a:rPr lang="en-US" altLang="zh-CN"/>
              <a:t>”</a:t>
            </a:r>
            <a:r>
              <a:rPr lang="zh-CN" altLang="en-US"/>
              <a:t>惊讶于爷的吃土行为</a:t>
            </a:r>
            <a:r>
              <a:rPr lang="en-US" altLang="zh-CN"/>
              <a:t>，</a:t>
            </a:r>
            <a:r>
              <a:rPr lang="zh-CN" altLang="en-US"/>
              <a:t>是基于儿童对生活、人生和社会的浅层认知。</a:t>
            </a:r>
            <a:endParaRPr lang="zh-CN" altLang="en-US"/>
          </a:p>
          <a:p>
            <a:pPr>
              <a:lnSpc>
                <a:spcPct val="150000"/>
              </a:lnSpc>
            </a:pPr>
            <a:r>
              <a:rPr lang="en-US" altLang="zh-CN"/>
              <a:t>C.“</a:t>
            </a:r>
            <a:r>
              <a:rPr lang="zh-CN" altLang="en-US"/>
              <a:t>他</a:t>
            </a:r>
            <a:r>
              <a:rPr lang="en-US" altLang="zh-CN"/>
              <a:t>”</a:t>
            </a:r>
            <a:r>
              <a:rPr lang="zh-CN" altLang="en-US"/>
              <a:t>将爷比作蚯蚓</a:t>
            </a:r>
            <a:r>
              <a:rPr lang="en-US" altLang="zh-CN"/>
              <a:t>，</a:t>
            </a:r>
            <a:r>
              <a:rPr lang="zh-CN" altLang="en-US"/>
              <a:t>爷笑着承认</a:t>
            </a:r>
            <a:r>
              <a:rPr lang="en-US" altLang="zh-CN"/>
              <a:t>，</a:t>
            </a:r>
            <a:r>
              <a:rPr lang="zh-CN" altLang="en-US"/>
              <a:t>表现了爷对自己农民身份的深度认同。</a:t>
            </a:r>
            <a:endParaRPr lang="zh-CN" altLang="en-US"/>
          </a:p>
          <a:p>
            <a:pPr>
              <a:lnSpc>
                <a:spcPct val="150000"/>
              </a:lnSpc>
            </a:pPr>
            <a:r>
              <a:rPr lang="en-US" altLang="zh-CN"/>
              <a:t>D.</a:t>
            </a:r>
            <a:r>
              <a:rPr lang="zh-CN" altLang="en-US"/>
              <a:t>说明了爷对土地感情之深超越家族的其他人</a:t>
            </a:r>
            <a:r>
              <a:rPr lang="en-US" altLang="zh-CN"/>
              <a:t>，</a:t>
            </a:r>
            <a:r>
              <a:rPr lang="zh-CN" altLang="en-US"/>
              <a:t>为后来其担任村长作了铺垫。</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79679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本题考查分析文章内容的能力。</a:t>
            </a:r>
            <a:r>
              <a:rPr lang="en-US" altLang="zh-CN" dirty="0"/>
              <a:t>D</a:t>
            </a:r>
            <a:r>
              <a:rPr lang="zh-CN" altLang="en-US" dirty="0"/>
              <a:t>项</a:t>
            </a:r>
            <a:r>
              <a:rPr lang="en-US" altLang="zh-CN" dirty="0"/>
              <a:t>，</a:t>
            </a:r>
            <a:r>
              <a:rPr lang="en-US" altLang="zh-CN" dirty="0"/>
              <a:t>“</a:t>
            </a:r>
            <a:r>
              <a:rPr lang="zh-CN" altLang="en-US" dirty="0"/>
              <a:t>说明了爷对土地感情之深超越家族的其他人</a:t>
            </a:r>
            <a:r>
              <a:rPr lang="en-US" altLang="zh-CN" dirty="0"/>
              <a:t>”</a:t>
            </a:r>
            <a:r>
              <a:rPr lang="zh-CN" altLang="en-US" dirty="0"/>
              <a:t>错误。文中介绍了从太爷到</a:t>
            </a:r>
            <a:r>
              <a:rPr lang="en-US" altLang="zh-CN" dirty="0"/>
              <a:t>“</a:t>
            </a:r>
            <a:r>
              <a:rPr lang="zh-CN" altLang="en-US" dirty="0"/>
              <a:t>他</a:t>
            </a:r>
            <a:r>
              <a:rPr lang="en-US" altLang="zh-CN" dirty="0"/>
              <a:t>”</a:t>
            </a:r>
            <a:r>
              <a:rPr lang="zh-CN" altLang="en-US" dirty="0"/>
              <a:t>一家四代人围绕十八亩地的故事</a:t>
            </a:r>
            <a:r>
              <a:rPr lang="en-US" altLang="zh-CN" dirty="0"/>
              <a:t>，</a:t>
            </a:r>
            <a:r>
              <a:rPr lang="zh-CN" altLang="en-US" dirty="0"/>
              <a:t>虽然四代人跟十八亩地发生的事情不一样</a:t>
            </a:r>
            <a:r>
              <a:rPr lang="en-US" altLang="zh-CN" dirty="0"/>
              <a:t>，</a:t>
            </a:r>
            <a:r>
              <a:rPr lang="zh-CN" altLang="en-US" dirty="0"/>
              <a:t>但他们对土地的感情是一样深的</a:t>
            </a:r>
            <a:r>
              <a:rPr lang="en-US" altLang="zh-CN" dirty="0"/>
              <a:t>;“</a:t>
            </a:r>
            <a:r>
              <a:rPr lang="zh-CN" altLang="en-US" dirty="0"/>
              <a:t>为后来其担任村长作了铺垫</a:t>
            </a:r>
            <a:r>
              <a:rPr lang="en-US" altLang="zh-CN" dirty="0"/>
              <a:t>”</a:t>
            </a:r>
            <a:r>
              <a:rPr lang="zh-CN" altLang="en-US" dirty="0"/>
              <a:t>错误</a:t>
            </a:r>
            <a:r>
              <a:rPr lang="en-US" altLang="zh-CN" dirty="0"/>
              <a:t>，</a:t>
            </a:r>
            <a:r>
              <a:rPr lang="zh-CN" altLang="en-US" dirty="0"/>
              <a:t>无中生有。文中只是说</a:t>
            </a:r>
            <a:r>
              <a:rPr lang="en-US" altLang="zh-CN" dirty="0"/>
              <a:t>“</a:t>
            </a:r>
            <a:r>
              <a:rPr lang="zh-CN" altLang="en-US" dirty="0"/>
              <a:t>后来</a:t>
            </a:r>
            <a:r>
              <a:rPr lang="en-US" altLang="zh-CN" dirty="0"/>
              <a:t>，</a:t>
            </a:r>
            <a:r>
              <a:rPr lang="zh-CN" altLang="en-US" dirty="0"/>
              <a:t>爷就当了村长</a:t>
            </a:r>
            <a:r>
              <a:rPr lang="en-US" altLang="zh-CN" dirty="0"/>
              <a:t>”，</a:t>
            </a:r>
            <a:r>
              <a:rPr lang="zh-CN" altLang="en-US" dirty="0"/>
              <a:t>但是并不能看出爷对土地感情之深为后来其担任村长作了铺垫。</a:t>
            </a:r>
            <a:endParaRPr lang="zh-CN" altLang="en-US" dirty="0"/>
          </a:p>
        </p:txBody>
      </p:sp>
      <p:sp>
        <p:nvSpPr>
          <p:cNvPr id="18" name="文本框 17"/>
          <p:cNvSpPr txBox="1"/>
          <p:nvPr/>
        </p:nvSpPr>
        <p:spPr>
          <a:xfrm>
            <a:off x="6527800" y="1556385"/>
            <a:ext cx="505460" cy="454025"/>
          </a:xfrm>
          <a:prstGeom prst="rect">
            <a:avLst/>
          </a:prstGeom>
          <a:noFill/>
        </p:spPr>
        <p:txBody>
          <a:bodyPr wrap="square" rtlCol="0">
            <a:noAutofit/>
          </a:bodyPr>
          <a:p>
            <a:r>
              <a:rPr lang="en-US" altLang="zh-CN"/>
              <a:t>D</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2567940" y="3501390"/>
            <a:ext cx="6394450" cy="1753235"/>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风景谈　</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a:p>
            <a:pPr algn="ct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秦腔</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39" name="组合 38"/>
          <p:cNvGrpSpPr/>
          <p:nvPr/>
        </p:nvGrpSpPr>
        <p:grpSpPr>
          <a:xfrm>
            <a:off x="4511675" y="1917065"/>
            <a:ext cx="3776980" cy="1318260"/>
            <a:chOff x="2929" y="3867"/>
            <a:chExt cx="4630" cy="2076"/>
          </a:xfrm>
        </p:grpSpPr>
        <p:grpSp>
          <p:nvGrpSpPr>
            <p:cNvPr id="2" name="组合 1"/>
            <p:cNvGrpSpPr/>
            <p:nvPr/>
          </p:nvGrpSpPr>
          <p:grpSpPr>
            <a:xfrm>
              <a:off x="2929" y="3867"/>
              <a:ext cx="4630" cy="1622"/>
              <a:chOff x="1408802" y="1860056"/>
              <a:chExt cx="2204800" cy="772477"/>
            </a:xfrm>
          </p:grpSpPr>
          <p:sp>
            <p:nvSpPr>
              <p:cNvPr id="3" name="文本框 2"/>
              <p:cNvSpPr txBox="1"/>
              <p:nvPr>
                <p:custDataLst>
                  <p:tags r:id="rId3"/>
                </p:custDataLst>
              </p:nvPr>
            </p:nvSpPr>
            <p:spPr>
              <a:xfrm>
                <a:off x="1409517" y="1900774"/>
                <a:ext cx="2204085" cy="691515"/>
              </a:xfrm>
              <a:prstGeom prst="rect">
                <a:avLst/>
              </a:prstGeom>
              <a:noFill/>
            </p:spPr>
            <p:txBody>
              <a:bodyPr wrap="square" rtlCol="0">
                <a:spAutoFit/>
              </a:bodyPr>
              <a:p>
                <a:r>
                  <a:rPr lang="zh-CN" altLang="en-US" sz="5400" b="1" dirty="0">
                    <a:solidFill>
                      <a:srgbClr val="3D589F"/>
                    </a:solidFill>
                    <a:latin typeface="印品黑体" panose="00000500000000000000" pitchFamily="2" charset="-122"/>
                    <a:ea typeface="印品黑体" panose="00000500000000000000" pitchFamily="2" charset="-122"/>
                  </a:rPr>
                  <a:t>第</a:t>
                </a:r>
                <a:r>
                  <a:rPr lang="zh-CN" altLang="en-US" sz="5400" b="1" dirty="0">
                    <a:solidFill>
                      <a:srgbClr val="3D589F"/>
                    </a:solidFill>
                    <a:latin typeface="印品黑体" panose="00000500000000000000" pitchFamily="2" charset="-122"/>
                    <a:ea typeface="印品黑体" panose="00000500000000000000" pitchFamily="2" charset="-122"/>
                  </a:rPr>
                  <a:t>二单元</a:t>
                </a:r>
                <a:endParaRPr lang="zh-CN" altLang="en-US" sz="5400" b="1" dirty="0">
                  <a:solidFill>
                    <a:srgbClr val="3D589F"/>
                  </a:solidFill>
                  <a:latin typeface="印品黑体" panose="00000500000000000000" pitchFamily="2" charset="-122"/>
                  <a:ea typeface="印品黑体" panose="00000500000000000000" pitchFamily="2" charset="-122"/>
                </a:endParaRPr>
              </a:p>
            </p:txBody>
          </p:sp>
          <p:sp>
            <p:nvSpPr>
              <p:cNvPr id="4" name="矩形 6"/>
              <p:cNvSpPr/>
              <p:nvPr>
                <p:custDataLst>
                  <p:tags r:id="rId4"/>
                </p:custDataLst>
              </p:nvPr>
            </p:nvSpPr>
            <p:spPr>
              <a:xfrm rot="5400000">
                <a:off x="1864573" y="1404284"/>
                <a:ext cx="772477" cy="1684020"/>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2400" dirty="0">
                  <a:ea typeface="印品黑体" panose="00000500000000000000" pitchFamily="2" charset="-122"/>
                </a:endParaRPr>
              </a:p>
            </p:txBody>
          </p:sp>
        </p:grpSp>
        <p:sp>
          <p:nvSpPr>
            <p:cNvPr id="38" name="等腰三角形 37"/>
            <p:cNvSpPr/>
            <p:nvPr>
              <p:custDataLst>
                <p:tags r:id="rId5"/>
              </p:custDataLst>
            </p:nvPr>
          </p:nvSpPr>
          <p:spPr>
            <a:xfrm rot="10800000">
              <a:off x="4415" y="5490"/>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8.</a:t>
            </a:r>
            <a:r>
              <a:rPr lang="zh-CN" altLang="en-US"/>
              <a:t>文本一中同一土地</a:t>
            </a:r>
            <a:r>
              <a:rPr lang="en-US" altLang="zh-CN"/>
              <a:t>，</a:t>
            </a:r>
            <a:r>
              <a:rPr lang="zh-CN" altLang="en-US"/>
              <a:t>却有</a:t>
            </a:r>
            <a:r>
              <a:rPr lang="en-US" altLang="zh-CN"/>
              <a:t>“</a:t>
            </a:r>
            <a:r>
              <a:rPr lang="zh-CN" altLang="en-US"/>
              <a:t>十八亩地</a:t>
            </a:r>
            <a:r>
              <a:rPr lang="en-US" altLang="zh-CN"/>
              <a:t>”“</a:t>
            </a:r>
            <a:r>
              <a:rPr lang="zh-CN" altLang="en-US"/>
              <a:t>一块土地</a:t>
            </a:r>
            <a:r>
              <a:rPr lang="en-US" altLang="zh-CN"/>
              <a:t>”</a:t>
            </a:r>
            <a:r>
              <a:rPr lang="zh-CN" altLang="en-US"/>
              <a:t>两种称谓</a:t>
            </a:r>
            <a:r>
              <a:rPr lang="en-US" altLang="zh-CN"/>
              <a:t>，</a:t>
            </a:r>
            <a:r>
              <a:rPr lang="zh-CN" altLang="en-US"/>
              <a:t>其表达的感情有何不同</a:t>
            </a:r>
            <a:r>
              <a:rPr lang="en-US" altLang="zh-CN"/>
              <a:t>?</a:t>
            </a:r>
            <a:r>
              <a:rPr lang="zh-CN" altLang="en-US"/>
              <a:t>请你结合文本进行简要分析。</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5013325"/>
            <a:ext cx="1028573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u="sng" dirty="0">
                <a:solidFill>
                  <a:srgbClr val="0070C0"/>
                </a:solidFill>
                <a:uFill>
                  <a:solidFill>
                    <a:schemeClr val="bg1"/>
                  </a:solidFill>
                </a:uFill>
              </a:rPr>
              <a:t>①</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十八亩地</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数量可观</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体现了一种强烈自豪感</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土地从无到有</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凝聚汗水</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来之不易</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蕴含着无比珍爱之情</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乃家族生命之所系</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故而又有深深的眷恋之情。</a:t>
            </a:r>
            <a:r>
              <a:rPr lang="en-US" altLang="en-US" u="sng" dirty="0">
                <a:solidFill>
                  <a:srgbClr val="0070C0"/>
                </a:solidFill>
                <a:uFill>
                  <a:solidFill>
                    <a:schemeClr val="bg1"/>
                  </a:solidFill>
                </a:uFill>
              </a:rPr>
              <a:t>②</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一块土地</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暗示农民的生存方式和生活习惯发生改变</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农民和土地的天然联系被割断</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引发深思</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本该商用开发的土地却只以</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一块土地</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的原始身份放置在这里</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体现了变迁下乡土儿女的抗争。</a:t>
            </a:r>
            <a:endParaRPr lang="zh-CN" altLang="en-US" u="sng" dirty="0">
              <a:solidFill>
                <a:srgbClr val="0070C0"/>
              </a:solidFill>
              <a:uFill>
                <a:solidFill>
                  <a:schemeClr val="bg1"/>
                </a:solidFill>
              </a:uFill>
            </a:endParaRPr>
          </a:p>
        </p:txBody>
      </p:sp>
      <p:sp>
        <p:nvSpPr>
          <p:cNvPr id="2" name="文本框 1"/>
          <p:cNvSpPr txBox="1"/>
          <p:nvPr/>
        </p:nvSpPr>
        <p:spPr>
          <a:xfrm>
            <a:off x="623570" y="250317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本题考查体会重要语句的丰富含意的能力。</a:t>
            </a:r>
            <a:r>
              <a:rPr lang="en-US" altLang="en-US" dirty="0"/>
              <a:t>①</a:t>
            </a:r>
            <a:r>
              <a:rPr lang="en-US" altLang="zh-CN" dirty="0"/>
              <a:t>“</a:t>
            </a:r>
            <a:r>
              <a:rPr lang="zh-CN" altLang="en-US" dirty="0"/>
              <a:t>十八亩地</a:t>
            </a:r>
            <a:r>
              <a:rPr lang="en-US" altLang="zh-CN" dirty="0"/>
              <a:t>”</a:t>
            </a:r>
            <a:r>
              <a:rPr lang="zh-CN" altLang="en-US" dirty="0"/>
              <a:t>强调了</a:t>
            </a:r>
            <a:r>
              <a:rPr lang="en-US" altLang="zh-CN" dirty="0"/>
              <a:t>“</a:t>
            </a:r>
            <a:r>
              <a:rPr lang="zh-CN" altLang="en-US" dirty="0"/>
              <a:t>十八亩</a:t>
            </a:r>
            <a:r>
              <a:rPr lang="en-US" altLang="zh-CN" dirty="0"/>
              <a:t>”，</a:t>
            </a:r>
            <a:r>
              <a:rPr lang="zh-CN" altLang="en-US" dirty="0"/>
              <a:t>数量可观</a:t>
            </a:r>
            <a:r>
              <a:rPr lang="en-US" altLang="zh-CN" dirty="0"/>
              <a:t>，</a:t>
            </a:r>
            <a:r>
              <a:rPr lang="zh-CN" altLang="en-US" dirty="0"/>
              <a:t>蕴含着一家人的自豪之情</a:t>
            </a:r>
            <a:r>
              <a:rPr lang="en-US" altLang="zh-CN" dirty="0"/>
              <a:t>;</a:t>
            </a:r>
            <a:r>
              <a:rPr lang="zh-CN" altLang="en-US" dirty="0"/>
              <a:t>由一家人开荒狼牙刺滩的情节可知</a:t>
            </a:r>
            <a:r>
              <a:rPr lang="en-US" altLang="zh-CN" dirty="0"/>
              <a:t>，</a:t>
            </a:r>
            <a:r>
              <a:rPr lang="zh-CN" altLang="en-US" dirty="0"/>
              <a:t>这片地凝聚着这一家人的汗水</a:t>
            </a:r>
            <a:r>
              <a:rPr lang="en-US" altLang="zh-CN" dirty="0"/>
              <a:t>，</a:t>
            </a:r>
            <a:r>
              <a:rPr lang="zh-CN" altLang="en-US" dirty="0"/>
              <a:t>来之不易</a:t>
            </a:r>
            <a:r>
              <a:rPr lang="en-US" altLang="zh-CN" dirty="0"/>
              <a:t>，</a:t>
            </a:r>
            <a:r>
              <a:rPr lang="zh-CN" altLang="en-US" dirty="0"/>
              <a:t>蕴含着无比珍爱之情</a:t>
            </a:r>
            <a:r>
              <a:rPr lang="en-US" altLang="zh-CN" dirty="0"/>
              <a:t>;</a:t>
            </a:r>
            <a:r>
              <a:rPr lang="zh-CN" altLang="en-US" dirty="0"/>
              <a:t>太爷用脚来回丈量的情节和祖孙之间的对话</a:t>
            </a:r>
            <a:r>
              <a:rPr lang="en-US" altLang="zh-CN" dirty="0"/>
              <a:t>，</a:t>
            </a:r>
            <a:r>
              <a:rPr lang="zh-CN" altLang="en-US" dirty="0"/>
              <a:t>都体现出一家人对这片土地的重视</a:t>
            </a:r>
            <a:r>
              <a:rPr lang="en-US" altLang="zh-CN" dirty="0"/>
              <a:t>，</a:t>
            </a:r>
            <a:r>
              <a:rPr lang="zh-CN" altLang="en-US" dirty="0"/>
              <a:t>一场大火带走了一切家当</a:t>
            </a:r>
            <a:r>
              <a:rPr lang="en-US" altLang="zh-CN" dirty="0"/>
              <a:t>，</a:t>
            </a:r>
            <a:r>
              <a:rPr lang="zh-CN" altLang="en-US" dirty="0"/>
              <a:t>十八亩地换来了一家人生活的维系</a:t>
            </a:r>
            <a:r>
              <a:rPr lang="en-US" altLang="zh-CN" dirty="0"/>
              <a:t>，</a:t>
            </a:r>
            <a:r>
              <a:rPr lang="zh-CN" altLang="en-US" dirty="0"/>
              <a:t>更可见这片地在家人心中无法割舍的地位</a:t>
            </a:r>
            <a:r>
              <a:rPr lang="en-US" altLang="zh-CN" dirty="0"/>
              <a:t>，</a:t>
            </a:r>
            <a:r>
              <a:rPr lang="zh-CN" altLang="en-US" dirty="0"/>
              <a:t>称谓饱含眷恋之情。</a:t>
            </a:r>
            <a:r>
              <a:rPr lang="en-US" altLang="en-US" dirty="0"/>
              <a:t>②</a:t>
            </a:r>
            <a:r>
              <a:rPr lang="en-US" altLang="zh-CN" dirty="0"/>
              <a:t>“</a:t>
            </a:r>
            <a:r>
              <a:rPr lang="zh-CN" altLang="en-US" dirty="0"/>
              <a:t>十八亩地</a:t>
            </a:r>
            <a:r>
              <a:rPr lang="en-US" altLang="zh-CN" dirty="0"/>
              <a:t>”</a:t>
            </a:r>
            <a:r>
              <a:rPr lang="zh-CN" altLang="en-US" dirty="0"/>
              <a:t>变成</a:t>
            </a:r>
            <a:r>
              <a:rPr lang="en-US" altLang="zh-CN" dirty="0"/>
              <a:t>“</a:t>
            </a:r>
            <a:r>
              <a:rPr lang="zh-CN" altLang="en-US" dirty="0"/>
              <a:t>一块土地</a:t>
            </a:r>
            <a:r>
              <a:rPr lang="en-US" altLang="zh-CN" dirty="0"/>
              <a:t>”，</a:t>
            </a:r>
            <a:r>
              <a:rPr lang="zh-CN" altLang="en-US" dirty="0"/>
              <a:t>称呼的变换暗示着旧生活方式与新生活方式的碰撞</a:t>
            </a:r>
            <a:r>
              <a:rPr lang="en-US" altLang="zh-CN" dirty="0"/>
              <a:t>，</a:t>
            </a:r>
            <a:r>
              <a:rPr lang="zh-CN" altLang="en-US" dirty="0"/>
              <a:t>象征着农民与土地的天然联系被切断</a:t>
            </a:r>
            <a:r>
              <a:rPr lang="en-US" altLang="zh-CN" dirty="0"/>
              <a:t>，</a:t>
            </a:r>
            <a:r>
              <a:rPr lang="zh-CN" altLang="en-US" dirty="0"/>
              <a:t>引人深思</a:t>
            </a:r>
            <a:r>
              <a:rPr lang="en-US" altLang="zh-CN" dirty="0"/>
              <a:t>;</a:t>
            </a:r>
            <a:r>
              <a:rPr lang="zh-CN" altLang="en-US" dirty="0"/>
              <a:t>寸土寸金的开发区域被买下来</a:t>
            </a:r>
            <a:r>
              <a:rPr lang="en-US" altLang="zh-CN" dirty="0"/>
              <a:t>，</a:t>
            </a:r>
            <a:r>
              <a:rPr lang="zh-CN" altLang="en-US" dirty="0"/>
              <a:t>只作为它最原始的身份放置在飞速变革的城市之中</a:t>
            </a:r>
            <a:r>
              <a:rPr lang="en-US" altLang="zh-CN" dirty="0"/>
              <a:t>，</a:t>
            </a:r>
            <a:r>
              <a:rPr lang="en-US" altLang="zh-CN" dirty="0"/>
              <a:t>“</a:t>
            </a:r>
            <a:r>
              <a:rPr lang="zh-CN" altLang="en-US" dirty="0"/>
              <a:t>一块土地</a:t>
            </a:r>
            <a:r>
              <a:rPr lang="en-US" altLang="zh-CN" dirty="0"/>
              <a:t>”</a:t>
            </a:r>
            <a:r>
              <a:rPr lang="zh-CN" altLang="en-US" dirty="0"/>
              <a:t>的挂牌好似无声的抗议</a:t>
            </a:r>
            <a:r>
              <a:rPr lang="en-US" altLang="zh-CN" dirty="0"/>
              <a:t>，</a:t>
            </a:r>
            <a:r>
              <a:rPr lang="zh-CN" altLang="en-US" dirty="0"/>
              <a:t>是乡土儿女不愿割舍联系</a:t>
            </a:r>
            <a:r>
              <a:rPr lang="en-US" altLang="zh-CN" dirty="0"/>
              <a:t>，</a:t>
            </a:r>
            <a:r>
              <a:rPr lang="zh-CN" altLang="en-US" dirty="0"/>
              <a:t>认为变迁之中仍不能忘本的抗争。</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9.</a:t>
            </a:r>
            <a:r>
              <a:rPr lang="zh-CN" altLang="en-US"/>
              <a:t>文本二所说的</a:t>
            </a:r>
            <a:r>
              <a:rPr lang="en-US" altLang="zh-CN"/>
              <a:t>“</a:t>
            </a:r>
            <a:r>
              <a:rPr lang="zh-CN" altLang="en-US"/>
              <a:t>个体与历史、现实间的精神纠葛</a:t>
            </a:r>
            <a:r>
              <a:rPr lang="en-US" altLang="zh-CN"/>
              <a:t>”</a:t>
            </a:r>
            <a:r>
              <a:rPr lang="zh-CN" altLang="en-US"/>
              <a:t>在文本一中是如何体现的</a:t>
            </a:r>
            <a:r>
              <a:rPr lang="en-US" altLang="zh-CN"/>
              <a:t>?</a:t>
            </a:r>
            <a:r>
              <a:rPr lang="zh-CN" altLang="en-US"/>
              <a:t>请结合文本分析。</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795520"/>
            <a:ext cx="1050036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u="sng" dirty="0">
                <a:solidFill>
                  <a:srgbClr val="0070C0"/>
                </a:solidFill>
                <a:uFill>
                  <a:solidFill>
                    <a:schemeClr val="bg1"/>
                  </a:solidFill>
                </a:uFill>
              </a:rPr>
              <a:t>①</a:t>
            </a:r>
            <a:r>
              <a:rPr lang="zh-CN" altLang="en-US" u="sng" dirty="0">
                <a:solidFill>
                  <a:srgbClr val="0070C0"/>
                </a:solidFill>
                <a:uFill>
                  <a:solidFill>
                    <a:schemeClr val="bg1"/>
                  </a:solidFill>
                </a:uFill>
              </a:rPr>
              <a:t>文本一以</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他</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的叙说作为行文线索</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介绍了四代人围绕十八亩地展开的故事</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但却串联起卖地为佣、土地改革分田地、人民公社、商业征地等重要历史阶段</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在记述方式上将个体的命运和时代的变革一同展开。</a:t>
            </a:r>
            <a:r>
              <a:rPr lang="en-US" altLang="en-US" u="sng" dirty="0">
                <a:solidFill>
                  <a:srgbClr val="0070C0"/>
                </a:solidFill>
                <a:uFill>
                  <a:solidFill>
                    <a:schemeClr val="bg1"/>
                  </a:solidFill>
                </a:uFill>
              </a:rPr>
              <a:t>②</a:t>
            </a:r>
            <a:r>
              <a:rPr lang="zh-CN" altLang="en-US" u="sng" dirty="0">
                <a:solidFill>
                  <a:srgbClr val="0070C0"/>
                </a:solidFill>
                <a:uFill>
                  <a:solidFill>
                    <a:schemeClr val="bg1"/>
                  </a:solidFill>
                </a:uFill>
              </a:rPr>
              <a:t>太爷会天天丈量土地</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爷会把一小撮土塞在嘴里嚼起来</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爹会跪在地上磕头</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他</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不断竞拍土地</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作者在历史与现实的发展中关照个体精神与命运</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写出了个体精神的延续和传承</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并且最后以买地挂牌收尾</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体现了个体精神在时代洪流下的抗争</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令人对变革发展中的是非取舍进行深思。</a:t>
            </a:r>
            <a:endParaRPr lang="zh-CN" altLang="en-US" u="sng" dirty="0">
              <a:solidFill>
                <a:srgbClr val="0070C0"/>
              </a:solidFill>
              <a:uFill>
                <a:solidFill>
                  <a:schemeClr val="bg1"/>
                </a:solidFill>
              </a:uFill>
            </a:endParaRPr>
          </a:p>
        </p:txBody>
      </p:sp>
      <p:sp>
        <p:nvSpPr>
          <p:cNvPr id="2" name="文本框 1"/>
          <p:cNvSpPr txBox="1"/>
          <p:nvPr/>
        </p:nvSpPr>
        <p:spPr>
          <a:xfrm>
            <a:off x="623570" y="217741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本题考查从不同角度和层面发掘作品的意蕴的能力。解题需要分两个步骤来回答</a:t>
            </a:r>
            <a:r>
              <a:rPr lang="en-US" altLang="zh-CN" dirty="0"/>
              <a:t>，</a:t>
            </a:r>
            <a:r>
              <a:rPr lang="zh-CN" altLang="en-US" dirty="0"/>
              <a:t>一是文本一是怎样实现这种个体与历史、现实的纠葛的</a:t>
            </a:r>
            <a:r>
              <a:rPr lang="en-US" altLang="zh-CN" dirty="0"/>
              <a:t>，</a:t>
            </a:r>
            <a:r>
              <a:rPr lang="zh-CN" altLang="en-US" dirty="0"/>
              <a:t>二是体现了怎样的纠葛。开荒狼牙刺滩、大火后卖掉土地、土地改革分配土地、人民公社又收回土地。最后因为城市快速发展</a:t>
            </a:r>
            <a:r>
              <a:rPr lang="en-US" altLang="zh-CN" dirty="0"/>
              <a:t>，</a:t>
            </a:r>
            <a:r>
              <a:rPr lang="zh-CN" altLang="en-US" dirty="0"/>
              <a:t>沙白村连同耕地和村子都被征收了</a:t>
            </a:r>
            <a:r>
              <a:rPr lang="en-US" altLang="zh-CN" dirty="0"/>
              <a:t>，</a:t>
            </a:r>
            <a:r>
              <a:rPr lang="zh-CN" altLang="en-US" dirty="0"/>
              <a:t>这一过程中一家人的命运在前进</a:t>
            </a:r>
            <a:r>
              <a:rPr lang="en-US" altLang="zh-CN" dirty="0"/>
              <a:t>，</a:t>
            </a:r>
            <a:r>
              <a:rPr lang="zh-CN" altLang="en-US" dirty="0"/>
              <a:t>土地在时代变革中的归属也不断变化</a:t>
            </a:r>
            <a:r>
              <a:rPr lang="en-US" altLang="zh-CN" dirty="0"/>
              <a:t>，</a:t>
            </a:r>
            <a:r>
              <a:rPr lang="zh-CN" altLang="en-US" dirty="0"/>
              <a:t>这种记述方式使个体与历史和现实通过这片土地紧紧交织在一起</a:t>
            </a:r>
            <a:r>
              <a:rPr lang="en-US" altLang="zh-CN" dirty="0"/>
              <a:t>，</a:t>
            </a:r>
            <a:r>
              <a:rPr lang="zh-CN" altLang="en-US" dirty="0"/>
              <a:t>个体命运与时代变革一同展开。作者的笔从太爷的丈量、爷对土地本身的热爱、父亲的愧疚</a:t>
            </a:r>
            <a:r>
              <a:rPr lang="en-US" altLang="zh-CN" dirty="0"/>
              <a:t>，</a:t>
            </a:r>
            <a:r>
              <a:rPr lang="zh-CN" altLang="en-US" dirty="0"/>
              <a:t>写到</a:t>
            </a:r>
            <a:r>
              <a:rPr lang="en-US" altLang="zh-CN" dirty="0"/>
              <a:t>“</a:t>
            </a:r>
            <a:r>
              <a:rPr lang="zh-CN" altLang="en-US" dirty="0"/>
              <a:t>他</a:t>
            </a:r>
            <a:r>
              <a:rPr lang="en-US" altLang="zh-CN" dirty="0"/>
              <a:t>”</a:t>
            </a:r>
            <a:r>
              <a:rPr lang="zh-CN" altLang="en-US" dirty="0"/>
              <a:t>不断竞拍土地最后原封不动保留它的举动</a:t>
            </a:r>
            <a:r>
              <a:rPr lang="en-US" altLang="zh-CN" dirty="0"/>
              <a:t>，</a:t>
            </a:r>
            <a:r>
              <a:rPr lang="zh-CN" altLang="en-US" dirty="0"/>
              <a:t>细致地关照了个体精神在历史过程中的延续和传承</a:t>
            </a:r>
            <a:r>
              <a:rPr lang="en-US" altLang="zh-CN" dirty="0"/>
              <a:t>，</a:t>
            </a:r>
            <a:r>
              <a:rPr lang="zh-CN" altLang="en-US" dirty="0"/>
              <a:t>最后以</a:t>
            </a:r>
            <a:r>
              <a:rPr lang="en-US" altLang="zh-CN" dirty="0"/>
              <a:t>“</a:t>
            </a:r>
            <a:r>
              <a:rPr lang="zh-CN" altLang="en-US" dirty="0"/>
              <a:t>他</a:t>
            </a:r>
            <a:r>
              <a:rPr lang="en-US" altLang="zh-CN" dirty="0"/>
              <a:t>”</a:t>
            </a:r>
            <a:r>
              <a:rPr lang="zh-CN" altLang="en-US" dirty="0"/>
              <a:t>挂上一块</a:t>
            </a:r>
            <a:r>
              <a:rPr lang="en-US" altLang="zh-CN" dirty="0"/>
              <a:t>“</a:t>
            </a:r>
            <a:r>
              <a:rPr lang="zh-CN" altLang="en-US" dirty="0"/>
              <a:t>一块土地</a:t>
            </a:r>
            <a:r>
              <a:rPr lang="en-US" altLang="zh-CN" dirty="0"/>
              <a:t>”</a:t>
            </a:r>
            <a:r>
              <a:rPr lang="zh-CN" altLang="en-US" dirty="0"/>
              <a:t>的牌子收尾</a:t>
            </a:r>
            <a:r>
              <a:rPr lang="en-US" altLang="zh-CN" dirty="0"/>
              <a:t>，</a:t>
            </a:r>
            <a:r>
              <a:rPr lang="zh-CN" altLang="en-US" dirty="0"/>
              <a:t>反映这份不能割舍的对土地的眷恋在时代洪流中的抗争</a:t>
            </a:r>
            <a:r>
              <a:rPr lang="en-US" altLang="zh-CN" dirty="0"/>
              <a:t>，</a:t>
            </a:r>
            <a:r>
              <a:rPr lang="zh-CN" altLang="en-US" dirty="0"/>
              <a:t>引发人们对于发展变革的过程中是非取舍的思考。</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840990" y="2996565"/>
            <a:ext cx="6510020" cy="922020"/>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风景谈</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1"/>
          <a:stretch>
            <a:fillRect/>
          </a:stretch>
        </p:blipFill>
        <p:spPr>
          <a:xfrm>
            <a:off x="10144760" y="-78105"/>
            <a:ext cx="1695450" cy="90614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03295" y="3860800"/>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3487420" y="2539008"/>
            <a:ext cx="1992630" cy="975717"/>
            <a:chOff x="7559" y="2332"/>
            <a:chExt cx="3138" cy="1537"/>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969" y="2562"/>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3487420" y="1321439"/>
            <a:ext cx="4439920" cy="768370"/>
            <a:chOff x="6297" y="1430"/>
            <a:chExt cx="6992" cy="1210"/>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141"/>
              <a:ext cx="5782"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27" name="TextBox 40"/>
          <p:cNvSpPr txBox="1"/>
          <p:nvPr/>
        </p:nvSpPr>
        <p:spPr>
          <a:xfrm>
            <a:off x="4367530" y="4364990"/>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2"/>
            </p:custDataLst>
          </p:nvPr>
        </p:nvSpPr>
        <p:spPr>
          <a:xfrm>
            <a:off x="4415790" y="3860800"/>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3"/>
            </p:custDataLst>
          </p:nvPr>
        </p:nvSpPr>
        <p:spPr>
          <a:xfrm>
            <a:off x="4272280" y="3140710"/>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深度解析</a:t>
            </a:r>
            <a:endParaRPr lang="zh-CN" altLang="en-US" sz="1465" dirty="0">
              <a:latin typeface="印品黑体" panose="00000500000000000000" pitchFamily="2" charset="-122"/>
              <a:ea typeface="印品黑体" panose="00000500000000000000"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3205" y="2996565"/>
            <a:ext cx="6064250" cy="922020"/>
          </a:xfrm>
          <a:prstGeom prst="rect">
            <a:avLst/>
          </a:prstGeom>
          <a:noFill/>
        </p:spPr>
        <p:txBody>
          <a:bodyPr wrap="square" rtlCol="0">
            <a:spAutoFit/>
          </a:bodyPr>
          <a:lstStyle/>
          <a:p>
            <a:pPr algn="ct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秦腔</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1"/>
          <a:stretch>
            <a:fillRect/>
          </a:stretch>
        </p:blipFill>
        <p:spPr>
          <a:xfrm>
            <a:off x="10144760" y="-78105"/>
            <a:ext cx="1695450" cy="90614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75685" y="1845945"/>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sp>
        <p:nvSpPr>
          <p:cNvPr id="21" name="矩形: 圆角 12"/>
          <p:cNvSpPr/>
          <p:nvPr/>
        </p:nvSpPr>
        <p:spPr>
          <a:xfrm>
            <a:off x="8009255" y="184862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04</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8005445" y="908943"/>
            <a:ext cx="1920875" cy="903982"/>
            <a:chOff x="7559" y="2445"/>
            <a:chExt cx="3025" cy="1424"/>
          </a:xfrm>
        </p:grpSpPr>
        <p:sp>
          <p:nvSpPr>
            <p:cNvPr id="19" name="矩形: 圆角 10"/>
            <p:cNvSpPr/>
            <p:nvPr/>
          </p:nvSpPr>
          <p:spPr>
            <a:xfrm>
              <a:off x="7559" y="2445"/>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856" y="2562"/>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sp>
        <p:nvSpPr>
          <p:cNvPr id="29" name="TextBox 39"/>
          <p:cNvSpPr txBox="1"/>
          <p:nvPr/>
        </p:nvSpPr>
        <p:spPr>
          <a:xfrm>
            <a:off x="8832850" y="2926080"/>
            <a:ext cx="1097280"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刷素养</a:t>
            </a:r>
            <a:endParaRPr lang="zh-CN" altLang="en-US" sz="2400" dirty="0">
              <a:latin typeface="印品黑体" panose="00000500000000000000" pitchFamily="2" charset="-122"/>
              <a:ea typeface="印品黑体" panose="00000500000000000000" pitchFamily="2" charset="-122"/>
            </a:endParaRPr>
          </a:p>
        </p:txBody>
      </p:sp>
      <p:sp>
        <p:nvSpPr>
          <p:cNvPr id="35" name="TextBox 39"/>
          <p:cNvSpPr txBox="1"/>
          <p:nvPr/>
        </p:nvSpPr>
        <p:spPr>
          <a:xfrm>
            <a:off x="8813165" y="1896110"/>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晒清单</a:t>
            </a:r>
            <a:endParaRPr lang="zh-CN" altLang="en-US" sz="2400" dirty="0">
              <a:latin typeface="印品黑体" panose="00000500000000000000" pitchFamily="2" charset="-122"/>
              <a:ea typeface="印品黑体" panose="00000500000000000000" pitchFamily="2" charset="-122"/>
            </a:endParaRPr>
          </a:p>
        </p:txBody>
      </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8875395" y="3412490"/>
            <a:ext cx="4074795" cy="316865"/>
          </a:xfrm>
          <a:prstGeom prst="rect">
            <a:avLst/>
          </a:prstGeom>
          <a:noFill/>
        </p:spPr>
        <p:txBody>
          <a:bodyPr wrap="square" rtlCol="0">
            <a:spAutoFit/>
          </a:bodyPr>
          <a:lstStyle/>
          <a:p>
            <a:pPr algn="l">
              <a:buClrTx/>
              <a:buSzTx/>
              <a:buNone/>
            </a:pPr>
            <a:r>
              <a:rPr lang="zh-CN" altLang="en-US" sz="1465" dirty="0">
                <a:latin typeface="印品黑体" panose="00000500000000000000" pitchFamily="2" charset="-122"/>
                <a:ea typeface="印品黑体" panose="00000500000000000000" pitchFamily="2" charset="-122"/>
              </a:rPr>
              <a:t>语言文字运用 文学类阅读</a:t>
            </a:r>
            <a:endParaRPr lang="zh-CN" altLang="en-US" sz="1465" dirty="0">
              <a:latin typeface="印品黑体" panose="00000500000000000000" pitchFamily="2" charset="-122"/>
              <a:ea typeface="印品黑体" panose="00000500000000000000" pitchFamily="2" charset="-122"/>
            </a:endParaRPr>
          </a:p>
        </p:txBody>
      </p:sp>
      <p:grpSp>
        <p:nvGrpSpPr>
          <p:cNvPr id="17" name="组合 16"/>
          <p:cNvGrpSpPr/>
          <p:nvPr/>
        </p:nvGrpSpPr>
        <p:grpSpPr>
          <a:xfrm>
            <a:off x="3575685" y="908054"/>
            <a:ext cx="4469765" cy="768370"/>
            <a:chOff x="6297" y="1430"/>
            <a:chExt cx="7039" cy="1210"/>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141"/>
              <a:ext cx="5829"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知识链接</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12" name="矩形: 圆角 11"/>
          <p:cNvSpPr/>
          <p:nvPr/>
        </p:nvSpPr>
        <p:spPr>
          <a:xfrm>
            <a:off x="3575685" y="284416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05</a:t>
            </a:r>
            <a:endParaRPr lang="en-US" altLang="zh-CN" sz="2400" dirty="0">
              <a:solidFill>
                <a:srgbClr val="FFFFFF"/>
              </a:solidFill>
              <a:ea typeface="印品黑体" panose="00000500000000000000" pitchFamily="2" charset="-122"/>
            </a:endParaRPr>
          </a:p>
        </p:txBody>
      </p:sp>
      <p:sp>
        <p:nvSpPr>
          <p:cNvPr id="11" name="TextBox 40"/>
          <p:cNvSpPr txBox="1"/>
          <p:nvPr/>
        </p:nvSpPr>
        <p:spPr>
          <a:xfrm>
            <a:off x="8832850" y="2366645"/>
            <a:ext cx="3327400" cy="316865"/>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字音 词语</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词义辨析</a:t>
            </a:r>
            <a:endParaRPr lang="zh-CN" altLang="en-US" sz="1465" dirty="0">
              <a:latin typeface="印品黑体" panose="00000500000000000000" pitchFamily="2" charset="-122"/>
              <a:ea typeface="印品黑体" panose="00000500000000000000" pitchFamily="2" charset="-122"/>
            </a:endParaRPr>
          </a:p>
        </p:txBody>
      </p:sp>
      <p:sp>
        <p:nvSpPr>
          <p:cNvPr id="7" name="矩形: 圆角 12"/>
          <p:cNvSpPr/>
          <p:nvPr/>
        </p:nvSpPr>
        <p:spPr>
          <a:xfrm>
            <a:off x="8009255" y="282525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06</a:t>
            </a:r>
            <a:endParaRPr lang="en-US" altLang="zh-CN" sz="2400" dirty="0">
              <a:solidFill>
                <a:srgbClr val="FFFFFF"/>
              </a:solidFill>
              <a:ea typeface="印品黑体" panose="00000500000000000000" pitchFamily="2" charset="-122"/>
            </a:endParaRPr>
          </a:p>
        </p:txBody>
      </p:sp>
      <p:sp>
        <p:nvSpPr>
          <p:cNvPr id="9" name="矩形: 圆角 11"/>
          <p:cNvSpPr/>
          <p:nvPr/>
        </p:nvSpPr>
        <p:spPr>
          <a:xfrm>
            <a:off x="3582035" y="379666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07</a:t>
            </a:r>
            <a:endParaRPr lang="en-US" altLang="zh-CN" sz="2400" dirty="0">
              <a:solidFill>
                <a:srgbClr val="FFFFFF"/>
              </a:solidFill>
              <a:ea typeface="印品黑体" panose="00000500000000000000" pitchFamily="2" charset="-122"/>
            </a:endParaRPr>
          </a:p>
        </p:txBody>
      </p:sp>
      <p:sp>
        <p:nvSpPr>
          <p:cNvPr id="15" name="TextBox 39"/>
          <p:cNvSpPr txBox="1"/>
          <p:nvPr/>
        </p:nvSpPr>
        <p:spPr>
          <a:xfrm>
            <a:off x="8848725" y="3924935"/>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句子迷</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笔有千钧</a:t>
            </a:r>
            <a:endParaRPr lang="zh-CN" altLang="en-US" sz="2400" dirty="0">
              <a:latin typeface="印品黑体" panose="00000500000000000000" pitchFamily="2" charset="-122"/>
              <a:ea typeface="印品黑体" panose="00000500000000000000" pitchFamily="2" charset="-122"/>
              <a:sym typeface="+mn-ea"/>
            </a:endParaRPr>
          </a:p>
        </p:txBody>
      </p:sp>
      <p:sp>
        <p:nvSpPr>
          <p:cNvPr id="16" name="TextBox 40"/>
          <p:cNvSpPr txBox="1"/>
          <p:nvPr/>
        </p:nvSpPr>
        <p:spPr>
          <a:xfrm>
            <a:off x="8976360" y="4366895"/>
            <a:ext cx="2017395" cy="375285"/>
          </a:xfrm>
          <a:prstGeom prst="rect">
            <a:avLst/>
          </a:prstGeom>
          <a:noFill/>
        </p:spPr>
        <p:txBody>
          <a:bodyPr wrap="square" rtlCol="0">
            <a:noAutofit/>
          </a:bodyPr>
          <a:lstStyle/>
          <a:p>
            <a:pPr algn="l">
              <a:buClrTx/>
              <a:buSzTx/>
              <a:buFontTx/>
            </a:pPr>
            <a:r>
              <a:rPr lang="zh-CN" altLang="en-US" sz="1465" dirty="0">
                <a:latin typeface="印品黑体" panose="00000500000000000000" pitchFamily="2" charset="-122"/>
                <a:ea typeface="印品黑体" panose="00000500000000000000" pitchFamily="2" charset="-122"/>
              </a:rPr>
              <a:t>茅盾经典语录 </a:t>
            </a:r>
            <a:endParaRPr lang="zh-CN" altLang="en-US" sz="1465" dirty="0">
              <a:latin typeface="印品黑体" panose="00000500000000000000" pitchFamily="2" charset="-122"/>
              <a:ea typeface="印品黑体" panose="00000500000000000000" pitchFamily="2" charset="-122"/>
            </a:endParaRPr>
          </a:p>
          <a:p>
            <a:pPr algn="l">
              <a:buClrTx/>
              <a:buSzTx/>
              <a:buFontTx/>
            </a:pPr>
            <a:r>
              <a:rPr lang="zh-CN" altLang="en-US" sz="1465" dirty="0">
                <a:latin typeface="印品黑体" panose="00000500000000000000" pitchFamily="2" charset="-122"/>
                <a:ea typeface="印品黑体" panose="00000500000000000000" pitchFamily="2" charset="-122"/>
              </a:rPr>
              <a:t>贾平凹经典名言</a:t>
            </a:r>
            <a:endParaRPr lang="zh-CN" altLang="en-US" sz="1465" dirty="0">
              <a:latin typeface="印品黑体" panose="00000500000000000000" pitchFamily="2" charset="-122"/>
              <a:ea typeface="印品黑体" panose="00000500000000000000" pitchFamily="2" charset="-122"/>
            </a:endParaRPr>
          </a:p>
        </p:txBody>
      </p:sp>
      <p:sp>
        <p:nvSpPr>
          <p:cNvPr id="25" name="TextBox 39"/>
          <p:cNvSpPr txBox="1"/>
          <p:nvPr/>
        </p:nvSpPr>
        <p:spPr>
          <a:xfrm>
            <a:off x="4481830" y="2982595"/>
            <a:ext cx="263969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戳考点</a:t>
            </a:r>
            <a:endParaRPr lang="zh-CN" altLang="en-US" sz="2400" dirty="0">
              <a:latin typeface="印品黑体" panose="00000500000000000000" pitchFamily="2" charset="-122"/>
              <a:ea typeface="印品黑体" panose="00000500000000000000" pitchFamily="2" charset="-122"/>
            </a:endParaRPr>
          </a:p>
        </p:txBody>
      </p:sp>
      <p:sp>
        <p:nvSpPr>
          <p:cNvPr id="27" name="TextBox 40"/>
          <p:cNvSpPr txBox="1"/>
          <p:nvPr/>
        </p:nvSpPr>
        <p:spPr>
          <a:xfrm>
            <a:off x="4449445" y="2349500"/>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情境探究</a:t>
            </a:r>
            <a:r>
              <a:rPr lang="en-US" altLang="zh-CN" sz="1465" dirty="0">
                <a:latin typeface="印品黑体" panose="00000500000000000000" pitchFamily="2" charset="-122"/>
                <a:ea typeface="印品黑体" panose="00000500000000000000" pitchFamily="2" charset="-122"/>
              </a:rPr>
              <a:t> </a:t>
            </a:r>
            <a:endParaRPr lang="en-US" altLang="zh-CN"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对比分析</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sp>
        <p:nvSpPr>
          <p:cNvPr id="22" name="TextBox 39"/>
          <p:cNvSpPr txBox="1"/>
          <p:nvPr/>
        </p:nvSpPr>
        <p:spPr>
          <a:xfrm>
            <a:off x="4449445" y="3940175"/>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素材范</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学以致用</a:t>
            </a:r>
            <a:endParaRPr lang="zh-CN" altLang="en-US" sz="2400" dirty="0">
              <a:latin typeface="印品黑体" panose="00000500000000000000" pitchFamily="2" charset="-122"/>
              <a:ea typeface="印品黑体" panose="00000500000000000000" pitchFamily="2" charset="-122"/>
              <a:sym typeface="+mn-ea"/>
            </a:endParaRPr>
          </a:p>
        </p:txBody>
      </p:sp>
      <p:sp>
        <p:nvSpPr>
          <p:cNvPr id="24" name="TextBox 40"/>
          <p:cNvSpPr txBox="1"/>
          <p:nvPr/>
        </p:nvSpPr>
        <p:spPr>
          <a:xfrm>
            <a:off x="4481830" y="4438650"/>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弘扬延安精神</a:t>
            </a:r>
            <a:endParaRPr lang="zh-CN" altLang="en-US" sz="1465" dirty="0">
              <a:latin typeface="印品黑体" panose="00000500000000000000" pitchFamily="2" charset="-122"/>
              <a:ea typeface="印品黑体" panose="00000500000000000000" pitchFamily="2" charset="-122"/>
              <a:sym typeface="+mn-ea"/>
            </a:endParaRPr>
          </a:p>
          <a:p>
            <a:r>
              <a:rPr lang="zh-CN" altLang="en-US" sz="1465" dirty="0">
                <a:latin typeface="印品黑体" panose="00000500000000000000" pitchFamily="2" charset="-122"/>
                <a:ea typeface="印品黑体" panose="00000500000000000000" pitchFamily="2" charset="-122"/>
                <a:sym typeface="+mn-ea"/>
              </a:rPr>
              <a:t> 秦腔</a:t>
            </a:r>
            <a:endParaRPr lang="zh-CN" altLang="en-US" sz="1465" dirty="0">
              <a:latin typeface="印品黑体" panose="00000500000000000000" pitchFamily="2" charset="-122"/>
              <a:ea typeface="印品黑体" panose="00000500000000000000" pitchFamily="2" charset="-122"/>
              <a:sym typeface="+mn-ea"/>
            </a:endParaRPr>
          </a:p>
        </p:txBody>
      </p:sp>
      <p:sp>
        <p:nvSpPr>
          <p:cNvPr id="14" name="TextBox 40"/>
          <p:cNvSpPr txBox="1"/>
          <p:nvPr>
            <p:custDataLst>
              <p:tags r:id="rId2"/>
            </p:custDataLst>
          </p:nvPr>
        </p:nvSpPr>
        <p:spPr>
          <a:xfrm>
            <a:off x="4512310" y="3423920"/>
            <a:ext cx="2781935" cy="316865"/>
          </a:xfrm>
          <a:prstGeom prst="rect">
            <a:avLst/>
          </a:prstGeom>
          <a:noFill/>
        </p:spPr>
        <p:txBody>
          <a:bodyPr wrap="square" rtlCol="0">
            <a:spAutoFit/>
          </a:bodyPr>
          <a:p>
            <a:r>
              <a:rPr lang="zh-CN" altLang="en-US" sz="1465" dirty="0">
                <a:latin typeface="印品黑体" panose="00000500000000000000" pitchFamily="2" charset="-122"/>
                <a:ea typeface="印品黑体" panose="00000500000000000000" pitchFamily="2" charset="-122"/>
              </a:rPr>
              <a:t>考点解读 考法突破 典题例解 </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3"/>
            </p:custDataLst>
          </p:nvPr>
        </p:nvSpPr>
        <p:spPr>
          <a:xfrm>
            <a:off x="4449445" y="1844675"/>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4"/>
            </p:custDataLst>
          </p:nvPr>
        </p:nvSpPr>
        <p:spPr>
          <a:xfrm>
            <a:off x="8718550" y="1438910"/>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深度解析</a:t>
            </a:r>
            <a:endParaRPr lang="zh-CN" altLang="en-US" sz="1465" dirty="0">
              <a:latin typeface="印品黑体" panose="00000500000000000000" pitchFamily="2" charset="-122"/>
              <a:ea typeface="印品黑体" panose="00000500000000000000" pitchFamily="2" charset="-122"/>
            </a:endParaRPr>
          </a:p>
        </p:txBody>
      </p:sp>
      <p:sp>
        <p:nvSpPr>
          <p:cNvPr id="32" name="矩形: 圆角 10"/>
          <p:cNvSpPr/>
          <p:nvPr>
            <p:custDataLst>
              <p:tags r:id="rId5"/>
            </p:custDataLst>
          </p:nvPr>
        </p:nvSpPr>
        <p:spPr>
          <a:xfrm>
            <a:off x="8044815" y="3863340"/>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08</a:t>
            </a:r>
            <a:endParaRPr lang="en-US" altLang="zh-CN" sz="2400" dirty="0">
              <a:solidFill>
                <a:srgbClr val="FFFFFF"/>
              </a:solidFill>
              <a:ea typeface="印品黑体" panose="00000500000000000000" pitchFamily="2" charset="-122"/>
            </a:endParaRPr>
          </a:p>
        </p:txBody>
      </p:sp>
      <p:sp>
        <p:nvSpPr>
          <p:cNvPr id="31" name="矩形: 圆角 11"/>
          <p:cNvSpPr/>
          <p:nvPr/>
        </p:nvSpPr>
        <p:spPr>
          <a:xfrm>
            <a:off x="3565525" y="485648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09</a:t>
            </a:r>
            <a:endParaRPr lang="en-US" altLang="zh-CN" sz="2400" dirty="0">
              <a:solidFill>
                <a:srgbClr val="FFFFFF"/>
              </a:solidFill>
              <a:ea typeface="印品黑体" panose="00000500000000000000" pitchFamily="2" charset="-122"/>
            </a:endParaRPr>
          </a:p>
        </p:txBody>
      </p:sp>
      <p:sp>
        <p:nvSpPr>
          <p:cNvPr id="33" name="TextBox 39"/>
          <p:cNvSpPr txBox="1"/>
          <p:nvPr/>
        </p:nvSpPr>
        <p:spPr>
          <a:xfrm>
            <a:off x="4504690" y="4999990"/>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故事汇</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经年缩影</a:t>
            </a:r>
            <a:endParaRPr lang="zh-CN" altLang="en-US" sz="2400" dirty="0">
              <a:latin typeface="印品黑体" panose="00000500000000000000" pitchFamily="2" charset="-122"/>
              <a:ea typeface="印品黑体" panose="00000500000000000000" pitchFamily="2" charset="-122"/>
              <a:sym typeface="+mn-ea"/>
            </a:endParaRPr>
          </a:p>
        </p:txBody>
      </p:sp>
      <p:sp>
        <p:nvSpPr>
          <p:cNvPr id="34" name="TextBox 40"/>
          <p:cNvSpPr txBox="1"/>
          <p:nvPr/>
        </p:nvSpPr>
        <p:spPr>
          <a:xfrm>
            <a:off x="4465320" y="5426710"/>
            <a:ext cx="3350895" cy="462915"/>
          </a:xfrm>
          <a:prstGeom prst="rect">
            <a:avLst/>
          </a:prstGeom>
          <a:noFill/>
        </p:spPr>
        <p:txBody>
          <a:bodyPr wrap="square" rtlCol="0">
            <a:noAutofit/>
          </a:bodyPr>
          <a:lstStyle/>
          <a:p>
            <a:pPr algn="l">
              <a:buClrTx/>
              <a:buSzTx/>
              <a:buNone/>
            </a:pPr>
            <a:r>
              <a:rPr lang="zh-CN" altLang="en-US" sz="1465" dirty="0">
                <a:latin typeface="印品黑体" panose="00000500000000000000" pitchFamily="2" charset="-122"/>
                <a:ea typeface="印品黑体" panose="00000500000000000000" pitchFamily="2" charset="-122"/>
                <a:sym typeface="+mn-ea"/>
              </a:rPr>
              <a:t>“志在鸿鹄” </a:t>
            </a:r>
            <a:endParaRPr lang="zh-CN" altLang="en-US" sz="1465" dirty="0">
              <a:latin typeface="印品黑体" panose="00000500000000000000" pitchFamily="2" charset="-122"/>
              <a:ea typeface="印品黑体" panose="00000500000000000000" pitchFamily="2" charset="-122"/>
              <a:sym typeface="+mn-ea"/>
            </a:endParaRPr>
          </a:p>
          <a:p>
            <a:pPr algn="l">
              <a:buClrTx/>
              <a:buSzTx/>
              <a:buNone/>
            </a:pPr>
            <a:r>
              <a:rPr lang="zh-CN" altLang="en-US" sz="1465" dirty="0">
                <a:latin typeface="印品黑体" panose="00000500000000000000" pitchFamily="2" charset="-122"/>
                <a:ea typeface="印品黑体" panose="00000500000000000000" pitchFamily="2" charset="-122"/>
                <a:sym typeface="+mn-ea"/>
              </a:rPr>
              <a:t>“沈德鸣”</a:t>
            </a:r>
            <a:endParaRPr lang="zh-CN" altLang="en-US" sz="1465" dirty="0">
              <a:latin typeface="印品黑体" panose="00000500000000000000" pitchFamily="2" charset="-122"/>
              <a:ea typeface="印品黑体" panose="00000500000000000000" pitchFamily="2" charset="-122"/>
              <a:sym typeface="+mn-ea"/>
            </a:endParaRPr>
          </a:p>
        </p:txBody>
      </p:sp>
      <p:sp>
        <p:nvSpPr>
          <p:cNvPr id="28" name="TextBox 39"/>
          <p:cNvSpPr txBox="1"/>
          <p:nvPr/>
        </p:nvSpPr>
        <p:spPr>
          <a:xfrm>
            <a:off x="8903970" y="5056505"/>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聚热点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前沿关注</a:t>
            </a:r>
            <a:endParaRPr lang="zh-CN" altLang="en-US" sz="2400" dirty="0">
              <a:latin typeface="印品黑体" panose="00000500000000000000" pitchFamily="2" charset="-122"/>
              <a:ea typeface="印品黑体" panose="00000500000000000000" pitchFamily="2" charset="-122"/>
              <a:sym typeface="+mn-ea"/>
            </a:endParaRPr>
          </a:p>
        </p:txBody>
      </p:sp>
      <p:sp>
        <p:nvSpPr>
          <p:cNvPr id="42" name="TextBox 40"/>
          <p:cNvSpPr txBox="1"/>
          <p:nvPr/>
        </p:nvSpPr>
        <p:spPr>
          <a:xfrm>
            <a:off x="8959850" y="5498465"/>
            <a:ext cx="2177415" cy="375285"/>
          </a:xfrm>
          <a:prstGeom prst="rect">
            <a:avLst/>
          </a:prstGeom>
          <a:noFill/>
        </p:spPr>
        <p:txBody>
          <a:bodyPr wrap="square" rtlCol="0">
            <a:noAutofit/>
          </a:bodyPr>
          <a:lstStyle/>
          <a:p>
            <a:pPr algn="l">
              <a:buClrTx/>
              <a:buSzTx/>
              <a:buNone/>
            </a:pPr>
            <a:r>
              <a:rPr lang="zh-CN" altLang="en-US" sz="1465" dirty="0">
                <a:latin typeface="印品黑体" panose="00000500000000000000" pitchFamily="2" charset="-122"/>
                <a:ea typeface="印品黑体" panose="00000500000000000000" pitchFamily="2" charset="-122"/>
              </a:rPr>
              <a:t>2023年茅盾文学奖揭晓</a:t>
            </a:r>
            <a:endParaRPr lang="zh-CN" altLang="en-US" sz="1465" dirty="0">
              <a:latin typeface="印品黑体" panose="00000500000000000000" pitchFamily="2" charset="-122"/>
              <a:ea typeface="印品黑体" panose="00000500000000000000" pitchFamily="2" charset="-122"/>
            </a:endParaRPr>
          </a:p>
        </p:txBody>
      </p:sp>
      <p:sp>
        <p:nvSpPr>
          <p:cNvPr id="43" name="矩形: 圆角 10"/>
          <p:cNvSpPr/>
          <p:nvPr>
            <p:custDataLst>
              <p:tags r:id="rId6"/>
            </p:custDataLst>
          </p:nvPr>
        </p:nvSpPr>
        <p:spPr>
          <a:xfrm>
            <a:off x="8100060" y="4923155"/>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10</a:t>
            </a:r>
            <a:endParaRPr lang="en-US" altLang="zh-CN" sz="2400" dirty="0">
              <a:solidFill>
                <a:srgbClr val="FFFFFF"/>
              </a:solidFill>
              <a:ea typeface="印品黑体" panose="00000500000000000000"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212705" cy="3234055"/>
          </a:xfrm>
          <a:prstGeom prst="rect">
            <a:avLst/>
          </a:prstGeom>
          <a:noFill/>
        </p:spPr>
        <p:txBody>
          <a:bodyPr wrap="square" rtlCol="0">
            <a:noAutofit/>
          </a:bodyPr>
          <a:lstStyle/>
          <a:p>
            <a:pPr>
              <a:lnSpc>
                <a:spcPct val="150000"/>
              </a:lnSpc>
            </a:pPr>
            <a:r>
              <a:rPr lang="en-US" altLang="zh-CN"/>
              <a:t>(</a:t>
            </a:r>
            <a:r>
              <a:rPr lang="zh-CN" altLang="en-US"/>
              <a:t>一</a:t>
            </a:r>
            <a:r>
              <a:rPr lang="en-US" altLang="zh-CN"/>
              <a:t>)</a:t>
            </a:r>
            <a:r>
              <a:rPr lang="zh-CN" altLang="en-US"/>
              <a:t>语言文字运用</a:t>
            </a:r>
            <a:r>
              <a:rPr lang="en-US" altLang="en-US"/>
              <a:t>Ⅰ</a:t>
            </a:r>
            <a:endParaRPr lang="en-US" altLang="en-US"/>
          </a:p>
          <a:p>
            <a:pPr>
              <a:lnSpc>
                <a:spcPct val="150000"/>
              </a:lnSpc>
            </a:pPr>
            <a:r>
              <a:rPr lang="zh-CN" altLang="en-US"/>
              <a:t>阅读下面的文字</a:t>
            </a:r>
            <a:r>
              <a:rPr lang="en-US" altLang="zh-CN"/>
              <a:t>，</a:t>
            </a:r>
            <a:r>
              <a:rPr lang="zh-CN" altLang="en-US"/>
              <a:t>完成</a:t>
            </a:r>
            <a:r>
              <a:rPr lang="en-US" altLang="zh-CN"/>
              <a:t>1~3</a:t>
            </a:r>
            <a:r>
              <a:rPr lang="zh-CN" altLang="en-US"/>
              <a:t>题。</a:t>
            </a:r>
            <a:endParaRPr lang="zh-CN" altLang="en-US"/>
          </a:p>
          <a:p>
            <a:pPr>
              <a:lnSpc>
                <a:spcPct val="150000"/>
              </a:lnSpc>
            </a:pPr>
            <a:r>
              <a:rPr lang="en-US" altLang="zh-CN"/>
              <a:t>    </a:t>
            </a:r>
            <a:r>
              <a:rPr lang="zh-CN" altLang="en-US"/>
              <a:t>苏轼《文说》谈文章写作</a:t>
            </a:r>
            <a:r>
              <a:rPr lang="en-US" altLang="zh-CN"/>
              <a:t>，</a:t>
            </a:r>
            <a:r>
              <a:rPr lang="zh-CN" altLang="en-US"/>
              <a:t>须</a:t>
            </a:r>
            <a:r>
              <a:rPr lang="en-US" altLang="zh-CN"/>
              <a:t>“</a:t>
            </a:r>
            <a:r>
              <a:rPr lang="zh-CN" altLang="en-US"/>
              <a:t>行于所当行</a:t>
            </a:r>
            <a:r>
              <a:rPr lang="en-US" altLang="zh-CN"/>
              <a:t>，</a:t>
            </a:r>
            <a:r>
              <a:rPr lang="zh-CN" altLang="en-US"/>
              <a:t>止于所不可不止</a:t>
            </a:r>
            <a:r>
              <a:rPr lang="en-US" altLang="zh-CN"/>
              <a:t>”，</a:t>
            </a:r>
            <a:r>
              <a:rPr lang="zh-CN" altLang="en-US"/>
              <a:t>但我认为</a:t>
            </a:r>
            <a:r>
              <a:rPr lang="en-US" altLang="zh-CN"/>
              <a:t>，</a:t>
            </a:r>
            <a:r>
              <a:rPr lang="zh-CN" altLang="en-US"/>
              <a:t>散文创作还是要有内在要求的</a:t>
            </a:r>
            <a:r>
              <a:rPr lang="en-US" altLang="zh-CN"/>
              <a:t>，</a:t>
            </a:r>
            <a:r>
              <a:rPr lang="zh-CN" altLang="en-US"/>
              <a:t>那就是真诚、自由、妖娆。散文之所以能够绵延许久</a:t>
            </a:r>
            <a:r>
              <a:rPr lang="en-US" altLang="zh-CN"/>
              <a:t>，</a:t>
            </a:r>
            <a:r>
              <a:rPr lang="zh-CN" altLang="en-US"/>
              <a:t>就在于发自作者内心的那种具有强大辐射力的真挚与赤诚。这种</a:t>
            </a:r>
            <a:r>
              <a:rPr lang="en-US" altLang="zh-CN"/>
              <a:t>“</a:t>
            </a:r>
            <a:r>
              <a:rPr lang="zh-CN" altLang="en-US"/>
              <a:t>诚意</a:t>
            </a:r>
            <a:r>
              <a:rPr lang="en-US" altLang="zh-CN"/>
              <a:t>”</a:t>
            </a:r>
            <a:r>
              <a:rPr lang="zh-CN" altLang="en-US"/>
              <a:t>构成了散文最动人和最有体温的品质。</a:t>
            </a:r>
            <a:r>
              <a:rPr lang="en-US" altLang="zh-CN"/>
              <a:t>“</a:t>
            </a:r>
            <a:r>
              <a:rPr lang="zh-CN" altLang="en-US"/>
              <a:t>自由</a:t>
            </a:r>
            <a:r>
              <a:rPr lang="en-US" altLang="zh-CN"/>
              <a:t>”</a:t>
            </a:r>
            <a:r>
              <a:rPr lang="zh-CN" altLang="en-US"/>
              <a:t>是指散文写作应当是宽泛的、自在的。可以倚马可待</a:t>
            </a:r>
            <a:r>
              <a:rPr lang="en-US" altLang="zh-CN"/>
              <a:t>，</a:t>
            </a:r>
            <a:r>
              <a:rPr lang="zh-CN" altLang="en-US"/>
              <a:t>泼墨如水</a:t>
            </a:r>
            <a:r>
              <a:rPr lang="en-US" altLang="zh-CN"/>
              <a:t>，</a:t>
            </a:r>
            <a:r>
              <a:rPr lang="zh-CN" altLang="en-US"/>
              <a:t>也可以深思熟虑</a:t>
            </a:r>
            <a:r>
              <a:rPr lang="en-US" altLang="zh-CN"/>
              <a:t>，</a:t>
            </a:r>
            <a:r>
              <a:rPr lang="zh-CN" altLang="en-US" u="sng"/>
              <a:t>　</a:t>
            </a:r>
            <a:r>
              <a:rPr lang="en-US" altLang="en-US" u="sng"/>
              <a:t>①</a:t>
            </a:r>
            <a:r>
              <a:rPr lang="zh-CN" altLang="en-US" u="sng"/>
              <a:t>　</a:t>
            </a:r>
            <a:r>
              <a:rPr lang="en-US" altLang="zh-CN"/>
              <a:t>;</a:t>
            </a:r>
            <a:r>
              <a:rPr lang="zh-CN" altLang="en-US"/>
              <a:t>可以由此及彼</a:t>
            </a:r>
            <a:r>
              <a:rPr lang="en-US" altLang="zh-CN"/>
              <a:t>，</a:t>
            </a:r>
            <a:r>
              <a:rPr lang="zh-CN" altLang="en-US"/>
              <a:t>信马由缰</a:t>
            </a:r>
            <a:r>
              <a:rPr lang="en-US" altLang="zh-CN"/>
              <a:t>，</a:t>
            </a:r>
            <a:r>
              <a:rPr lang="zh-CN" altLang="en-US"/>
              <a:t>也可以聚焦一物</a:t>
            </a:r>
            <a:r>
              <a:rPr lang="en-US" altLang="zh-CN"/>
              <a:t>，</a:t>
            </a:r>
            <a:r>
              <a:rPr lang="zh-CN" altLang="en-US" u="sng"/>
              <a:t>　</a:t>
            </a:r>
            <a:r>
              <a:rPr lang="en-US" altLang="en-US" u="sng"/>
              <a:t>②</a:t>
            </a:r>
            <a:r>
              <a:rPr lang="zh-CN" altLang="en-US" u="sng"/>
              <a:t>　</a:t>
            </a:r>
            <a:r>
              <a:rPr lang="zh-CN" altLang="en-US"/>
              <a:t>。</a:t>
            </a:r>
            <a:r>
              <a:rPr lang="zh-CN" altLang="en-US" u="wavy">
                <a:solidFill>
                  <a:schemeClr val="tx1"/>
                </a:solidFill>
                <a:uFillTx/>
              </a:rPr>
              <a:t>文学是另一个宇宙</a:t>
            </a:r>
            <a:r>
              <a:rPr lang="en-US" altLang="zh-CN">
                <a:solidFill>
                  <a:schemeClr val="tx1"/>
                </a:solidFill>
                <a:uFillTx/>
              </a:rPr>
              <a:t>，</a:t>
            </a:r>
            <a:r>
              <a:rPr lang="zh-CN" altLang="en-US"/>
              <a:t>疆域之大之广之深</a:t>
            </a:r>
            <a:r>
              <a:rPr lang="en-US" altLang="zh-CN"/>
              <a:t>，</a:t>
            </a:r>
            <a:r>
              <a:rPr lang="zh-CN" altLang="en-US"/>
              <a:t>人类迄今还没有探索完尽。</a:t>
            </a:r>
            <a:r>
              <a:rPr lang="en-US" altLang="en-US"/>
              <a:t> </a:t>
            </a:r>
            <a:endParaRPr lang="en-US" altLang="en-US"/>
          </a:p>
          <a:p>
            <a:pPr>
              <a:lnSpc>
                <a:spcPct val="150000"/>
              </a:lnSpc>
            </a:pPr>
            <a:r>
              <a:rPr lang="en-US" altLang="zh-CN"/>
              <a:t>    </a:t>
            </a:r>
            <a:r>
              <a:rPr lang="zh-CN" altLang="en-US"/>
              <a:t>散文的根本功用是以强大的代入感和感染力呈现我们人类在某个历史时期的生存样貌和精神状态。书写散文是用文字的方式</a:t>
            </a:r>
            <a:r>
              <a:rPr lang="en-US" altLang="zh-CN"/>
              <a:t>，</a:t>
            </a:r>
            <a:r>
              <a:rPr lang="zh-CN" altLang="en-US"/>
              <a:t>为自己和众生建造档案库、墓碑和圣殿。因此</a:t>
            </a:r>
            <a:r>
              <a:rPr lang="en-US" altLang="zh-CN"/>
              <a:t>，</a:t>
            </a:r>
            <a:r>
              <a:rPr lang="zh-CN" altLang="en-US"/>
              <a:t>散文在写作方法上就要求</a:t>
            </a:r>
            <a:r>
              <a:rPr lang="en-US" altLang="zh-CN"/>
              <a:t>“</a:t>
            </a:r>
            <a:r>
              <a:rPr lang="zh-CN" altLang="en-US"/>
              <a:t>妖娆</a:t>
            </a:r>
            <a:r>
              <a:rPr lang="en-US" altLang="zh-CN"/>
              <a:t>”，</a:t>
            </a:r>
            <a:r>
              <a:rPr lang="zh-CN" altLang="en-US"/>
              <a:t>以幽微多元的方式探究繁复的人性人心。只有把文章写得好看、耐看</a:t>
            </a:r>
            <a:r>
              <a:rPr lang="en-US" altLang="zh-CN"/>
              <a:t>，</a:t>
            </a:r>
            <a:r>
              <a:rPr lang="zh-CN" altLang="en-US"/>
              <a:t>光彩夺目、</a:t>
            </a:r>
            <a:r>
              <a:rPr lang="zh-CN" altLang="en-US" u="sng"/>
              <a:t>　</a:t>
            </a:r>
            <a:r>
              <a:rPr lang="en-US" altLang="en-US" u="sng"/>
              <a:t>③</a:t>
            </a:r>
            <a:r>
              <a:rPr lang="zh-CN" altLang="en-US" u="sng"/>
              <a:t>　</a:t>
            </a:r>
            <a:r>
              <a:rPr lang="en-US" altLang="zh-CN"/>
              <a:t>，</a:t>
            </a:r>
            <a:r>
              <a:rPr lang="zh-CN" altLang="en-US" u="sng"/>
              <a:t>塑造现实和理想的各种奇异境界</a:t>
            </a:r>
            <a:r>
              <a:rPr lang="en-US" altLang="zh-CN" u="sng"/>
              <a:t>，</a:t>
            </a:r>
            <a:r>
              <a:rPr lang="zh-CN" altLang="en-US" u="sng"/>
              <a:t>才能够使得我们的散文带给人们超越性的精神体验</a:t>
            </a:r>
            <a:r>
              <a:rPr lang="en-US" altLang="zh-CN" u="sng"/>
              <a:t>，</a:t>
            </a:r>
            <a:r>
              <a:rPr lang="zh-CN" altLang="en-US" u="sng"/>
              <a:t>具备一种引人求真向美慕善的积极力量。</a:t>
            </a:r>
            <a:r>
              <a:rPr lang="en-US" altLang="en-US" u="sng"/>
              <a:t> </a:t>
            </a:r>
            <a:endParaRPr lang="en-US" altLang="en-US" u="sng"/>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1.</a:t>
            </a:r>
            <a:r>
              <a:rPr lang="zh-CN" altLang="en-US"/>
              <a:t>下列选项中</a:t>
            </a:r>
            <a:r>
              <a:rPr lang="en-US" altLang="zh-CN"/>
              <a:t>，</a:t>
            </a:r>
            <a:r>
              <a:rPr lang="zh-CN" altLang="en-US"/>
              <a:t>和文中画波浪线的句子所用修辞手法相同的一项是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对酒当歌</a:t>
            </a:r>
            <a:r>
              <a:rPr lang="en-US" altLang="zh-CN"/>
              <a:t>，</a:t>
            </a:r>
            <a:r>
              <a:rPr lang="zh-CN" altLang="en-US"/>
              <a:t>人生几何</a:t>
            </a:r>
            <a:r>
              <a:rPr lang="en-US" altLang="zh-CN"/>
              <a:t>!</a:t>
            </a:r>
            <a:r>
              <a:rPr lang="zh-CN" altLang="en-US"/>
              <a:t>譬如朝露</a:t>
            </a:r>
            <a:r>
              <a:rPr lang="en-US" altLang="zh-CN"/>
              <a:t>，</a:t>
            </a:r>
            <a:r>
              <a:rPr lang="zh-CN" altLang="en-US"/>
              <a:t>去日苦多。</a:t>
            </a:r>
            <a:endParaRPr lang="zh-CN" altLang="en-US"/>
          </a:p>
          <a:p>
            <a:pPr>
              <a:lnSpc>
                <a:spcPct val="150000"/>
              </a:lnSpc>
            </a:pPr>
            <a:r>
              <a:rPr lang="en-US" altLang="zh-CN"/>
              <a:t>B.</a:t>
            </a:r>
            <a:r>
              <a:rPr lang="zh-CN" altLang="en-US"/>
              <a:t>自胡马窥江去后</a:t>
            </a:r>
            <a:r>
              <a:rPr lang="en-US" altLang="zh-CN"/>
              <a:t>，</a:t>
            </a:r>
            <a:r>
              <a:rPr lang="zh-CN" altLang="en-US"/>
              <a:t>废池乔木</a:t>
            </a:r>
            <a:r>
              <a:rPr lang="en-US" altLang="zh-CN"/>
              <a:t>，</a:t>
            </a:r>
            <a:r>
              <a:rPr lang="zh-CN" altLang="en-US"/>
              <a:t>犹厌言兵。</a:t>
            </a:r>
            <a:endParaRPr lang="zh-CN" altLang="en-US"/>
          </a:p>
          <a:p>
            <a:pPr>
              <a:lnSpc>
                <a:spcPct val="150000"/>
              </a:lnSpc>
            </a:pPr>
            <a:r>
              <a:rPr lang="en-US" altLang="zh-CN"/>
              <a:t>C.</a:t>
            </a:r>
            <a:r>
              <a:rPr lang="zh-CN" altLang="en-US"/>
              <a:t>心非木石岂无感</a:t>
            </a:r>
            <a:r>
              <a:rPr lang="en-US" altLang="zh-CN"/>
              <a:t>?</a:t>
            </a:r>
            <a:r>
              <a:rPr lang="zh-CN" altLang="en-US"/>
              <a:t>吞声踯躅不敢言。</a:t>
            </a:r>
            <a:endParaRPr lang="zh-CN" altLang="en-US"/>
          </a:p>
          <a:p>
            <a:pPr>
              <a:lnSpc>
                <a:spcPct val="150000"/>
              </a:lnSpc>
            </a:pPr>
            <a:r>
              <a:rPr lang="en-US" altLang="zh-CN"/>
              <a:t>D.</a:t>
            </a:r>
            <a:r>
              <a:rPr lang="zh-CN" altLang="en-US"/>
              <a:t>主人下马客在船</a:t>
            </a:r>
            <a:r>
              <a:rPr lang="en-US" altLang="zh-CN"/>
              <a:t>，</a:t>
            </a:r>
            <a:r>
              <a:rPr lang="zh-CN" altLang="en-US"/>
              <a:t>举酒欲饮无管弦。</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本题考查正确使用常见的修辞手法的能力。文中画波浪线的句子运用了比喻的修辞</a:t>
            </a:r>
            <a:r>
              <a:rPr lang="en-US" altLang="zh-CN" dirty="0"/>
              <a:t>，</a:t>
            </a:r>
            <a:r>
              <a:rPr lang="zh-CN" altLang="en-US" dirty="0"/>
              <a:t>本体是文学</a:t>
            </a:r>
            <a:r>
              <a:rPr lang="en-US" altLang="zh-CN" dirty="0"/>
              <a:t>，</a:t>
            </a:r>
            <a:r>
              <a:rPr lang="zh-CN" altLang="en-US" dirty="0"/>
              <a:t>喻体是宇宙。</a:t>
            </a:r>
            <a:r>
              <a:rPr lang="en-US" altLang="zh-CN" dirty="0"/>
              <a:t>A</a:t>
            </a:r>
            <a:r>
              <a:rPr lang="zh-CN" altLang="en-US" dirty="0"/>
              <a:t>项</a:t>
            </a:r>
            <a:r>
              <a:rPr lang="en-US" altLang="zh-CN" dirty="0"/>
              <a:t>，</a:t>
            </a:r>
            <a:r>
              <a:rPr lang="zh-CN" altLang="en-US" dirty="0"/>
              <a:t>运用比喻</a:t>
            </a:r>
            <a:r>
              <a:rPr lang="en-US" altLang="zh-CN" dirty="0"/>
              <a:t>，</a:t>
            </a:r>
            <a:r>
              <a:rPr lang="zh-CN" altLang="en-US" dirty="0"/>
              <a:t>以</a:t>
            </a:r>
            <a:r>
              <a:rPr lang="en-US" altLang="zh-CN" dirty="0"/>
              <a:t>“</a:t>
            </a:r>
            <a:r>
              <a:rPr lang="zh-CN" altLang="en-US" dirty="0"/>
              <a:t>朝露</a:t>
            </a:r>
            <a:r>
              <a:rPr lang="en-US" altLang="zh-CN" dirty="0"/>
              <a:t>”</a:t>
            </a:r>
            <a:r>
              <a:rPr lang="zh-CN" altLang="en-US" dirty="0"/>
              <a:t>喻人生。</a:t>
            </a:r>
            <a:r>
              <a:rPr lang="en-US" altLang="zh-CN" dirty="0"/>
              <a:t>B</a:t>
            </a:r>
            <a:r>
              <a:rPr lang="zh-CN" altLang="en-US" dirty="0"/>
              <a:t>项运用拟人</a:t>
            </a:r>
            <a:r>
              <a:rPr lang="en-US" altLang="zh-CN" dirty="0"/>
              <a:t>，</a:t>
            </a:r>
            <a:r>
              <a:rPr lang="en-US" altLang="zh-CN" dirty="0"/>
              <a:t>“</a:t>
            </a:r>
            <a:r>
              <a:rPr lang="zh-CN" altLang="en-US" dirty="0"/>
              <a:t>犹厌言兵</a:t>
            </a:r>
            <a:r>
              <a:rPr lang="en-US" altLang="zh-CN" dirty="0"/>
              <a:t>”</a:t>
            </a:r>
            <a:r>
              <a:rPr lang="zh-CN" altLang="en-US" dirty="0"/>
              <a:t>将</a:t>
            </a:r>
            <a:r>
              <a:rPr lang="en-US" altLang="zh-CN" dirty="0"/>
              <a:t>“</a:t>
            </a:r>
            <a:r>
              <a:rPr lang="zh-CN" altLang="en-US" dirty="0"/>
              <a:t>废池乔木</a:t>
            </a:r>
            <a:r>
              <a:rPr lang="en-US" altLang="zh-CN" dirty="0"/>
              <a:t>”</a:t>
            </a:r>
            <a:r>
              <a:rPr lang="zh-CN" altLang="en-US" dirty="0"/>
              <a:t>人格化。</a:t>
            </a:r>
            <a:r>
              <a:rPr lang="en-US" altLang="zh-CN" dirty="0"/>
              <a:t>C</a:t>
            </a:r>
            <a:r>
              <a:rPr lang="zh-CN" altLang="en-US" dirty="0"/>
              <a:t>项</a:t>
            </a:r>
            <a:r>
              <a:rPr lang="en-US" altLang="zh-CN" dirty="0"/>
              <a:t>，</a:t>
            </a:r>
            <a:r>
              <a:rPr lang="zh-CN" altLang="en-US" dirty="0"/>
              <a:t>运用反问</a:t>
            </a:r>
            <a:r>
              <a:rPr lang="en-US" altLang="zh-CN" dirty="0"/>
              <a:t>，</a:t>
            </a:r>
            <a:r>
              <a:rPr lang="en-US" altLang="zh-CN" dirty="0"/>
              <a:t>“</a:t>
            </a:r>
            <a:r>
              <a:rPr lang="zh-CN" altLang="en-US" dirty="0"/>
              <a:t>心非木石岂无感</a:t>
            </a:r>
            <a:r>
              <a:rPr lang="en-US" altLang="zh-CN" dirty="0"/>
              <a:t>”</a:t>
            </a:r>
            <a:r>
              <a:rPr lang="zh-CN" altLang="en-US" dirty="0"/>
              <a:t>无疑而问</a:t>
            </a:r>
            <a:r>
              <a:rPr lang="en-US" altLang="zh-CN" dirty="0"/>
              <a:t>，</a:t>
            </a:r>
            <a:r>
              <a:rPr lang="zh-CN" altLang="en-US" dirty="0"/>
              <a:t>加强语气。</a:t>
            </a:r>
            <a:r>
              <a:rPr lang="en-US" altLang="zh-CN" dirty="0"/>
              <a:t>D</a:t>
            </a:r>
            <a:r>
              <a:rPr lang="zh-CN" altLang="en-US" dirty="0"/>
              <a:t>项</a:t>
            </a:r>
            <a:r>
              <a:rPr lang="en-US" altLang="zh-CN" dirty="0"/>
              <a:t>，</a:t>
            </a:r>
            <a:r>
              <a:rPr lang="en-US" altLang="zh-CN" dirty="0"/>
              <a:t>“</a:t>
            </a:r>
            <a:r>
              <a:rPr lang="zh-CN" altLang="en-US" dirty="0"/>
              <a:t>主人下马客在船</a:t>
            </a:r>
            <a:r>
              <a:rPr lang="en-US" altLang="zh-CN" dirty="0"/>
              <a:t>”</a:t>
            </a:r>
            <a:r>
              <a:rPr lang="zh-CN" altLang="en-US" dirty="0"/>
              <a:t>运用互文</a:t>
            </a:r>
            <a:r>
              <a:rPr lang="en-US" altLang="zh-CN" dirty="0"/>
              <a:t>，</a:t>
            </a:r>
            <a:r>
              <a:rPr lang="zh-CN" altLang="en-US" dirty="0"/>
              <a:t>主人和客人一同下马</a:t>
            </a:r>
            <a:r>
              <a:rPr lang="en-US" altLang="zh-CN" dirty="0"/>
              <a:t>，</a:t>
            </a:r>
            <a:r>
              <a:rPr lang="zh-CN" altLang="en-US" dirty="0"/>
              <a:t>再登船。</a:t>
            </a:r>
            <a:r>
              <a:rPr lang="en-US" altLang="zh-CN" dirty="0"/>
              <a:t>“</a:t>
            </a:r>
            <a:r>
              <a:rPr lang="zh-CN" altLang="en-US" dirty="0"/>
              <a:t>管弦</a:t>
            </a:r>
            <a:r>
              <a:rPr lang="en-US" altLang="zh-CN" dirty="0"/>
              <a:t>”</a:t>
            </a:r>
            <a:r>
              <a:rPr lang="zh-CN" altLang="en-US" dirty="0"/>
              <a:t>运用了借代</a:t>
            </a:r>
            <a:r>
              <a:rPr lang="en-US" altLang="zh-CN" dirty="0"/>
              <a:t>，</a:t>
            </a:r>
            <a:r>
              <a:rPr lang="zh-CN" altLang="en-US" dirty="0"/>
              <a:t>代指音乐。</a:t>
            </a:r>
            <a:endParaRPr lang="zh-CN" altLang="en-US" dirty="0"/>
          </a:p>
        </p:txBody>
      </p:sp>
      <p:sp>
        <p:nvSpPr>
          <p:cNvPr id="18" name="文本框 17"/>
          <p:cNvSpPr txBox="1"/>
          <p:nvPr/>
        </p:nvSpPr>
        <p:spPr>
          <a:xfrm>
            <a:off x="8399780" y="1484630"/>
            <a:ext cx="505460" cy="454025"/>
          </a:xfrm>
          <a:prstGeom prst="rect">
            <a:avLst/>
          </a:prstGeom>
          <a:noFill/>
        </p:spPr>
        <p:txBody>
          <a:bodyPr wrap="square" rtlCol="0">
            <a:noAutofit/>
          </a:bodyPr>
          <a:p>
            <a:r>
              <a:rPr lang="en-US" altLang="zh-CN"/>
              <a:t>A</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2.</a:t>
            </a:r>
            <a:r>
              <a:rPr lang="zh-CN" altLang="en-US"/>
              <a:t>请在文中横线处填入恰当的成语。</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65963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字斟句酌　</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精雕细琢　</a:t>
            </a:r>
            <a:r>
              <a:rPr lang="en-US" altLang="en-US" dirty="0">
                <a:solidFill>
                  <a:srgbClr val="0070C0"/>
                </a:solidFill>
                <a:uFill>
                  <a:solidFill>
                    <a:schemeClr val="bg1"/>
                  </a:solidFill>
                </a:uFill>
              </a:rPr>
              <a:t>③</a:t>
            </a:r>
            <a:r>
              <a:rPr lang="zh-CN" altLang="en-US" dirty="0">
                <a:solidFill>
                  <a:srgbClr val="0070C0"/>
                </a:solidFill>
                <a:uFill>
                  <a:solidFill>
                    <a:schemeClr val="bg1"/>
                  </a:solidFill>
                </a:uFill>
              </a:rPr>
              <a:t>回味无穷</a:t>
            </a:r>
            <a:endParaRPr lang="zh-CN" altLang="en-US" dirty="0">
              <a:solidFill>
                <a:srgbClr val="0070C0"/>
              </a:solidFill>
              <a:uFill>
                <a:solidFill>
                  <a:schemeClr val="bg1"/>
                </a:solidFill>
              </a:uFill>
            </a:endParaRPr>
          </a:p>
        </p:txBody>
      </p:sp>
      <p:sp>
        <p:nvSpPr>
          <p:cNvPr id="2" name="文本框 1"/>
          <p:cNvSpPr txBox="1"/>
          <p:nvPr/>
        </p:nvSpPr>
        <p:spPr>
          <a:xfrm>
            <a:off x="623570" y="234886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本题考查正确使用词语</a:t>
            </a:r>
            <a:r>
              <a:rPr lang="en-US" altLang="zh-CN" dirty="0"/>
              <a:t>(</a:t>
            </a:r>
            <a:r>
              <a:rPr lang="zh-CN" altLang="en-US" dirty="0"/>
              <a:t>包括熟语</a:t>
            </a:r>
            <a:r>
              <a:rPr lang="en-US" altLang="zh-CN" dirty="0"/>
              <a:t>)</a:t>
            </a:r>
            <a:r>
              <a:rPr lang="zh-CN" altLang="en-US" dirty="0"/>
              <a:t>的能力。</a:t>
            </a:r>
            <a:r>
              <a:rPr lang="en-US" altLang="en-US" dirty="0"/>
              <a:t>①</a:t>
            </a:r>
            <a:r>
              <a:rPr lang="zh-CN" altLang="en-US" dirty="0"/>
              <a:t>处</a:t>
            </a:r>
            <a:r>
              <a:rPr lang="en-US" altLang="zh-CN" dirty="0"/>
              <a:t>，</a:t>
            </a:r>
            <a:r>
              <a:rPr lang="zh-CN" altLang="en-US" dirty="0"/>
              <a:t>从前文</a:t>
            </a:r>
            <a:r>
              <a:rPr lang="en-US" altLang="zh-CN" dirty="0"/>
              <a:t>“</a:t>
            </a:r>
            <a:r>
              <a:rPr lang="zh-CN" altLang="en-US" dirty="0"/>
              <a:t>可以倚马可待</a:t>
            </a:r>
            <a:r>
              <a:rPr lang="en-US" altLang="zh-CN" dirty="0"/>
              <a:t>，</a:t>
            </a:r>
            <a:r>
              <a:rPr lang="zh-CN" altLang="en-US" dirty="0"/>
              <a:t>泼墨如水</a:t>
            </a:r>
            <a:r>
              <a:rPr lang="en-US" altLang="zh-CN" dirty="0"/>
              <a:t>，</a:t>
            </a:r>
            <a:r>
              <a:rPr lang="zh-CN" altLang="en-US" dirty="0"/>
              <a:t>也可以深思熟虑</a:t>
            </a:r>
            <a:r>
              <a:rPr lang="en-US" altLang="zh-CN" dirty="0"/>
              <a:t>，</a:t>
            </a:r>
            <a:r>
              <a:rPr lang="en-US" altLang="zh-CN" dirty="0"/>
              <a:t>……”</a:t>
            </a:r>
            <a:r>
              <a:rPr lang="zh-CN" altLang="en-US" dirty="0"/>
              <a:t>可知</a:t>
            </a:r>
            <a:r>
              <a:rPr lang="en-US" altLang="zh-CN" dirty="0"/>
              <a:t>，</a:t>
            </a:r>
            <a:r>
              <a:rPr lang="en-US" altLang="zh-CN" dirty="0"/>
              <a:t>“</a:t>
            </a:r>
            <a:r>
              <a:rPr lang="zh-CN" altLang="en-US" dirty="0"/>
              <a:t>倚马可待</a:t>
            </a:r>
            <a:r>
              <a:rPr lang="en-US" altLang="zh-CN" dirty="0"/>
              <a:t>，</a:t>
            </a:r>
            <a:r>
              <a:rPr lang="zh-CN" altLang="en-US" dirty="0"/>
              <a:t>泼墨如水</a:t>
            </a:r>
            <a:r>
              <a:rPr lang="en-US" altLang="zh-CN" dirty="0"/>
              <a:t>”</a:t>
            </a:r>
            <a:r>
              <a:rPr lang="zh-CN" altLang="en-US" dirty="0"/>
              <a:t>与</a:t>
            </a:r>
            <a:r>
              <a:rPr lang="en-US" altLang="zh-CN" dirty="0"/>
              <a:t>“</a:t>
            </a:r>
            <a:r>
              <a:rPr lang="zh-CN" altLang="en-US" dirty="0"/>
              <a:t>深思熟虑</a:t>
            </a:r>
            <a:r>
              <a:rPr lang="en-US" altLang="zh-CN" dirty="0"/>
              <a:t>，</a:t>
            </a:r>
            <a:r>
              <a:rPr lang="en-US" altLang="zh-CN" dirty="0"/>
              <a:t>……”</a:t>
            </a:r>
            <a:r>
              <a:rPr lang="zh-CN" altLang="en-US" dirty="0"/>
              <a:t>是相反的两种写作方式</a:t>
            </a:r>
            <a:r>
              <a:rPr lang="en-US" altLang="zh-CN" dirty="0"/>
              <a:t>，</a:t>
            </a:r>
            <a:r>
              <a:rPr lang="zh-CN" altLang="en-US" dirty="0"/>
              <a:t>因此所填成语应和</a:t>
            </a:r>
            <a:r>
              <a:rPr lang="en-US" altLang="zh-CN" dirty="0"/>
              <a:t>“</a:t>
            </a:r>
            <a:r>
              <a:rPr lang="zh-CN" altLang="en-US" dirty="0"/>
              <a:t>泼墨如水</a:t>
            </a:r>
            <a:r>
              <a:rPr lang="en-US" altLang="zh-CN" dirty="0"/>
              <a:t>”</a:t>
            </a:r>
            <a:r>
              <a:rPr lang="zh-CN" altLang="en-US" dirty="0"/>
              <a:t>意思相反</a:t>
            </a:r>
            <a:r>
              <a:rPr lang="en-US" altLang="zh-CN" dirty="0"/>
              <a:t>，</a:t>
            </a:r>
            <a:r>
              <a:rPr lang="zh-CN" altLang="en-US" dirty="0"/>
              <a:t>故可填</a:t>
            </a:r>
            <a:r>
              <a:rPr lang="en-US" altLang="zh-CN" dirty="0"/>
              <a:t>“</a:t>
            </a:r>
            <a:r>
              <a:rPr lang="zh-CN" altLang="en-US" dirty="0"/>
              <a:t>字斟句酌</a:t>
            </a:r>
            <a:r>
              <a:rPr lang="en-US" altLang="zh-CN" dirty="0"/>
              <a:t>”</a:t>
            </a:r>
            <a:r>
              <a:rPr lang="zh-CN" altLang="en-US" dirty="0"/>
              <a:t>之类的成语。</a:t>
            </a:r>
            <a:r>
              <a:rPr lang="en-US" altLang="en-US" dirty="0"/>
              <a:t>②</a:t>
            </a:r>
            <a:r>
              <a:rPr lang="zh-CN" altLang="en-US" dirty="0"/>
              <a:t>处</a:t>
            </a:r>
            <a:r>
              <a:rPr lang="en-US" altLang="zh-CN" dirty="0"/>
              <a:t>，</a:t>
            </a:r>
            <a:r>
              <a:rPr lang="zh-CN" altLang="en-US" dirty="0"/>
              <a:t>从前文</a:t>
            </a:r>
            <a:r>
              <a:rPr lang="en-US" altLang="zh-CN" dirty="0"/>
              <a:t>“</a:t>
            </a:r>
            <a:r>
              <a:rPr lang="zh-CN" altLang="en-US" dirty="0"/>
              <a:t>可以由此及彼</a:t>
            </a:r>
            <a:r>
              <a:rPr lang="en-US" altLang="zh-CN" dirty="0"/>
              <a:t>，</a:t>
            </a:r>
            <a:r>
              <a:rPr lang="zh-CN" altLang="en-US" dirty="0"/>
              <a:t>信马由缰</a:t>
            </a:r>
            <a:r>
              <a:rPr lang="en-US" altLang="zh-CN" dirty="0"/>
              <a:t>，</a:t>
            </a:r>
            <a:r>
              <a:rPr lang="zh-CN" altLang="en-US" dirty="0"/>
              <a:t>也可以聚焦一物</a:t>
            </a:r>
            <a:r>
              <a:rPr lang="en-US" altLang="zh-CN" dirty="0"/>
              <a:t>，</a:t>
            </a:r>
            <a:r>
              <a:rPr lang="en-US" altLang="zh-CN" dirty="0"/>
              <a:t>……”</a:t>
            </a:r>
            <a:r>
              <a:rPr lang="zh-CN" altLang="en-US" dirty="0"/>
              <a:t>可知</a:t>
            </a:r>
            <a:r>
              <a:rPr lang="en-US" altLang="zh-CN" dirty="0"/>
              <a:t>，</a:t>
            </a:r>
            <a:r>
              <a:rPr lang="en-US" altLang="zh-CN" dirty="0"/>
              <a:t>“</a:t>
            </a:r>
            <a:r>
              <a:rPr lang="zh-CN" altLang="en-US" dirty="0"/>
              <a:t>由此及彼</a:t>
            </a:r>
            <a:r>
              <a:rPr lang="en-US" altLang="zh-CN" dirty="0"/>
              <a:t>，</a:t>
            </a:r>
            <a:r>
              <a:rPr lang="zh-CN" altLang="en-US" dirty="0"/>
              <a:t>信马由缰</a:t>
            </a:r>
            <a:r>
              <a:rPr lang="en-US" altLang="zh-CN" dirty="0"/>
              <a:t>”</a:t>
            </a:r>
            <a:r>
              <a:rPr lang="zh-CN" altLang="en-US" dirty="0"/>
              <a:t>与</a:t>
            </a:r>
            <a:r>
              <a:rPr lang="en-US" altLang="zh-CN" dirty="0"/>
              <a:t>“</a:t>
            </a:r>
            <a:r>
              <a:rPr lang="zh-CN" altLang="en-US" dirty="0"/>
              <a:t>聚焦一物</a:t>
            </a:r>
            <a:r>
              <a:rPr lang="en-US" altLang="zh-CN" dirty="0"/>
              <a:t>，</a:t>
            </a:r>
            <a:r>
              <a:rPr lang="en-US" altLang="zh-CN" dirty="0"/>
              <a:t>……”</a:t>
            </a:r>
            <a:r>
              <a:rPr lang="zh-CN" altLang="en-US" dirty="0"/>
              <a:t>也是两种相反的写作方式</a:t>
            </a:r>
            <a:r>
              <a:rPr lang="en-US" altLang="zh-CN" dirty="0"/>
              <a:t>，</a:t>
            </a:r>
            <a:r>
              <a:rPr lang="zh-CN" altLang="en-US" dirty="0"/>
              <a:t>因此所填成语应和</a:t>
            </a:r>
            <a:r>
              <a:rPr lang="en-US" altLang="zh-CN" dirty="0"/>
              <a:t>“</a:t>
            </a:r>
            <a:r>
              <a:rPr lang="zh-CN" altLang="en-US" dirty="0"/>
              <a:t>信马由缰</a:t>
            </a:r>
            <a:r>
              <a:rPr lang="en-US" altLang="zh-CN" dirty="0"/>
              <a:t>”</a:t>
            </a:r>
            <a:r>
              <a:rPr lang="zh-CN" altLang="en-US" dirty="0"/>
              <a:t>意思相反</a:t>
            </a:r>
            <a:r>
              <a:rPr lang="en-US" altLang="zh-CN" dirty="0"/>
              <a:t>，</a:t>
            </a:r>
            <a:r>
              <a:rPr lang="zh-CN" altLang="en-US" dirty="0"/>
              <a:t>表示对某一件事物集中精力</a:t>
            </a:r>
            <a:r>
              <a:rPr lang="en-US" altLang="zh-CN" dirty="0"/>
              <a:t>，</a:t>
            </a:r>
            <a:r>
              <a:rPr lang="zh-CN" altLang="en-US" dirty="0"/>
              <a:t>对这一事物非常用心</a:t>
            </a:r>
            <a:r>
              <a:rPr lang="en-US" altLang="zh-CN" dirty="0"/>
              <a:t>，</a:t>
            </a:r>
            <a:r>
              <a:rPr lang="zh-CN" altLang="en-US" dirty="0"/>
              <a:t>故可填</a:t>
            </a:r>
            <a:r>
              <a:rPr lang="en-US" altLang="zh-CN" dirty="0"/>
              <a:t>“</a:t>
            </a:r>
            <a:r>
              <a:rPr lang="zh-CN" altLang="en-US" dirty="0"/>
              <a:t>精雕细琢</a:t>
            </a:r>
            <a:r>
              <a:rPr lang="en-US" altLang="zh-CN" dirty="0"/>
              <a:t>”</a:t>
            </a:r>
            <a:r>
              <a:rPr lang="zh-CN" altLang="en-US" dirty="0"/>
              <a:t>之类的成语。</a:t>
            </a:r>
            <a:r>
              <a:rPr lang="en-US" altLang="en-US" dirty="0"/>
              <a:t>③</a:t>
            </a:r>
            <a:r>
              <a:rPr lang="zh-CN" altLang="en-US" dirty="0"/>
              <a:t>处</a:t>
            </a:r>
            <a:r>
              <a:rPr lang="en-US" altLang="zh-CN" dirty="0"/>
              <a:t>，</a:t>
            </a:r>
            <a:r>
              <a:rPr lang="zh-CN" altLang="en-US" dirty="0"/>
              <a:t>从前文</a:t>
            </a:r>
            <a:r>
              <a:rPr lang="en-US" altLang="zh-CN" dirty="0"/>
              <a:t>“</a:t>
            </a:r>
            <a:r>
              <a:rPr lang="zh-CN" altLang="en-US" dirty="0"/>
              <a:t>只有把文章写得好看、耐看</a:t>
            </a:r>
            <a:r>
              <a:rPr lang="en-US" altLang="zh-CN" dirty="0"/>
              <a:t>，</a:t>
            </a:r>
            <a:r>
              <a:rPr lang="zh-CN" altLang="en-US" dirty="0"/>
              <a:t>光彩夺目</a:t>
            </a:r>
            <a:r>
              <a:rPr lang="en-US" altLang="zh-CN" dirty="0"/>
              <a:t>”</a:t>
            </a:r>
            <a:r>
              <a:rPr lang="zh-CN" altLang="en-US" dirty="0"/>
              <a:t>可知</a:t>
            </a:r>
            <a:r>
              <a:rPr lang="en-US" altLang="zh-CN" dirty="0"/>
              <a:t>，</a:t>
            </a:r>
            <a:r>
              <a:rPr lang="zh-CN" altLang="en-US" dirty="0"/>
              <a:t>所填成语应用来形容文章的内容非常吸引人</a:t>
            </a:r>
            <a:r>
              <a:rPr lang="en-US" altLang="zh-CN" dirty="0"/>
              <a:t>，</a:t>
            </a:r>
            <a:r>
              <a:rPr lang="zh-CN" altLang="en-US" dirty="0"/>
              <a:t>让人有很好的阅读感受</a:t>
            </a:r>
            <a:r>
              <a:rPr lang="en-US" altLang="zh-CN" dirty="0"/>
              <a:t>，</a:t>
            </a:r>
            <a:r>
              <a:rPr lang="zh-CN" altLang="en-US" dirty="0"/>
              <a:t>故可填</a:t>
            </a:r>
            <a:r>
              <a:rPr lang="en-US" altLang="zh-CN" dirty="0"/>
              <a:t>“</a:t>
            </a:r>
            <a:r>
              <a:rPr lang="zh-CN" altLang="en-US" dirty="0"/>
              <a:t>回味无穷</a:t>
            </a:r>
            <a:r>
              <a:rPr lang="en-US" altLang="zh-CN" dirty="0"/>
              <a:t>”</a:t>
            </a:r>
            <a:r>
              <a:rPr lang="zh-CN" altLang="en-US" dirty="0"/>
              <a:t>之类的成语。</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PP_MARK_KEY" val="a3e89a33-3520-4fc9-9938-28a124046ad2"/>
  <p:tag name="COMMONDATA" val="eyJoZGlkIjoiMDc2MTE2NTE5MjIwOWE4NGUyOGNhNWQ2ZWI3ZWQzZTEifQ=="/>
  <p:tag name="commondata" val="eyJoZGlkIjoiNTljZDllZDNiNDM1ZGZmMTQ2YmMyNzlhZGZmYmNkMTAi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6724</Words>
  <Application>WPS 演示</Application>
  <PresentationFormat>宽屏</PresentationFormat>
  <Paragraphs>247</Paragraphs>
  <Slides>21</Slides>
  <Notes>18</Notes>
  <HiddenSlides>0</HiddenSlides>
  <MMClips>1</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21</vt:i4>
      </vt:variant>
    </vt:vector>
  </HeadingPairs>
  <TitlesOfParts>
    <vt:vector size="31" baseType="lpstr">
      <vt:lpstr>Arial</vt:lpstr>
      <vt:lpstr>宋体</vt:lpstr>
      <vt:lpstr>Wingdings</vt:lpstr>
      <vt:lpstr>微软雅黑</vt:lpstr>
      <vt:lpstr>印品黑体</vt:lpstr>
      <vt:lpstr>黑体</vt:lpstr>
      <vt:lpstr>Arial Unicode MS</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噫吁嚱盒盒</cp:lastModifiedBy>
  <cp:revision>370</cp:revision>
  <dcterms:created xsi:type="dcterms:W3CDTF">2023-08-06T06:55:00Z</dcterms:created>
  <dcterms:modified xsi:type="dcterms:W3CDTF">2025-11-05T04:28:01Z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BB0C8181466D4C6FBEB46106C41C83CF_13</vt:lpwstr>
  </property>
</Properties>
</file>